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9" r:id="rId4"/>
    <p:sldId id="258" r:id="rId5"/>
    <p:sldId id="260" r:id="rId6"/>
    <p:sldId id="261" r:id="rId7"/>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152"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fr-CH"/>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FB55037-65C4-44D0-A255-044EEB9350EB}" type="datetimeFigureOut">
              <a:rPr lang="fr-CH" altLang="fr-FR"/>
              <a:pPr/>
              <a:t>01.02.2023</a:t>
            </a:fld>
            <a:endParaRPr lang="fr-CH" alt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CH"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fr-CH" altLang="fr-FR" smtClean="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fr-CH"/>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37F7BA6-32C7-4877-9187-3A6B926587A0}" type="slidenum">
              <a:rPr lang="fr-CH" altLang="fr-FR"/>
              <a:pPr/>
              <a:t>‹N°›</a:t>
            </a:fld>
            <a:endParaRPr lang="fr-CH"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CH" altLang="fr-FR" smtClean="0"/>
          </a:p>
        </p:txBody>
      </p:sp>
      <p:sp>
        <p:nvSpPr>
          <p:cNvPr id="1741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3D6B140-76B9-4F44-9560-02734823C8BA}" type="slidenum">
              <a:rPr lang="fr-CH" altLang="fr-FR" sz="1200"/>
              <a:pPr eaLnBrk="1" hangingPunct="1"/>
              <a:t>2</a:t>
            </a:fld>
            <a:endParaRPr lang="fr-CH" altLang="fr-F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H"/>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H"/>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39D4C7C6-2C53-4B42-ADB9-B003C0AFD001}" type="slidenum">
              <a:rPr lang="fr-FR" altLang="fr-FR"/>
              <a:pPr/>
              <a:t>‹N°›</a:t>
            </a:fld>
            <a:endParaRPr lang="fr-FR" altLang="fr-FR"/>
          </a:p>
        </p:txBody>
      </p:sp>
    </p:spTree>
    <p:extLst>
      <p:ext uri="{BB962C8B-B14F-4D97-AF65-F5344CB8AC3E}">
        <p14:creationId xmlns:p14="http://schemas.microsoft.com/office/powerpoint/2010/main" val="1564029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8B2A0803-E236-4448-B812-1C8B2F2BDD0F}" type="slidenum">
              <a:rPr lang="fr-FR" altLang="fr-FR"/>
              <a:pPr/>
              <a:t>‹N°›</a:t>
            </a:fld>
            <a:endParaRPr lang="fr-FR" altLang="fr-FR"/>
          </a:p>
        </p:txBody>
      </p:sp>
    </p:spTree>
    <p:extLst>
      <p:ext uri="{BB962C8B-B14F-4D97-AF65-F5344CB8AC3E}">
        <p14:creationId xmlns:p14="http://schemas.microsoft.com/office/powerpoint/2010/main" val="3566037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H"/>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9196416F-B671-463A-8959-E40023ED3166}" type="slidenum">
              <a:rPr lang="fr-FR" altLang="fr-FR"/>
              <a:pPr/>
              <a:t>‹N°›</a:t>
            </a:fld>
            <a:endParaRPr lang="fr-FR" altLang="fr-FR"/>
          </a:p>
        </p:txBody>
      </p:sp>
    </p:spTree>
    <p:extLst>
      <p:ext uri="{BB962C8B-B14F-4D97-AF65-F5344CB8AC3E}">
        <p14:creationId xmlns:p14="http://schemas.microsoft.com/office/powerpoint/2010/main" val="395419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re et diagramme ou organigramm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Modifiez le style du titre</a:t>
            </a:r>
            <a:endParaRPr lang="fr-CH"/>
          </a:p>
        </p:txBody>
      </p:sp>
      <p:sp>
        <p:nvSpPr>
          <p:cNvPr id="3" name="Espace réservé du graphique SmartArt 2"/>
          <p:cNvSpPr>
            <a:spLocks noGrp="1"/>
          </p:cNvSpPr>
          <p:nvPr>
            <p:ph type="dgm" idx="1"/>
          </p:nvPr>
        </p:nvSpPr>
        <p:spPr>
          <a:xfrm>
            <a:off x="457200" y="1600200"/>
            <a:ext cx="8229600" cy="4525963"/>
          </a:xfrm>
        </p:spPr>
        <p:txBody>
          <a:bodyPr/>
          <a:lstStyle/>
          <a:p>
            <a:pPr lvl="0"/>
            <a:endParaRPr lang="fr-CH"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FAA12776-75DE-4F3D-BC88-313C388B6865}" type="slidenum">
              <a:rPr lang="fr-FR" altLang="fr-FR"/>
              <a:pPr/>
              <a:t>‹N°›</a:t>
            </a:fld>
            <a:endParaRPr lang="fr-FR" altLang="fr-FR"/>
          </a:p>
        </p:txBody>
      </p:sp>
    </p:spTree>
    <p:extLst>
      <p:ext uri="{BB962C8B-B14F-4D97-AF65-F5344CB8AC3E}">
        <p14:creationId xmlns:p14="http://schemas.microsoft.com/office/powerpoint/2010/main" val="1782919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2184B0CA-641B-4D1E-A781-CCE3D27E7959}" type="slidenum">
              <a:rPr lang="fr-FR" altLang="fr-FR"/>
              <a:pPr/>
              <a:t>‹N°›</a:t>
            </a:fld>
            <a:endParaRPr lang="fr-FR" altLang="fr-FR"/>
          </a:p>
        </p:txBody>
      </p:sp>
    </p:spTree>
    <p:extLst>
      <p:ext uri="{BB962C8B-B14F-4D97-AF65-F5344CB8AC3E}">
        <p14:creationId xmlns:p14="http://schemas.microsoft.com/office/powerpoint/2010/main" val="4128769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FAE3B61F-33C0-4D15-B87E-31F72A5C45EE}" type="slidenum">
              <a:rPr lang="fr-FR" altLang="fr-FR"/>
              <a:pPr/>
              <a:t>‹N°›</a:t>
            </a:fld>
            <a:endParaRPr lang="fr-FR" altLang="fr-FR"/>
          </a:p>
        </p:txBody>
      </p:sp>
    </p:spTree>
    <p:extLst>
      <p:ext uri="{BB962C8B-B14F-4D97-AF65-F5344CB8AC3E}">
        <p14:creationId xmlns:p14="http://schemas.microsoft.com/office/powerpoint/2010/main" val="3038473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FD717087-1E1A-4111-881F-DA433E4A8BAD}" type="slidenum">
              <a:rPr lang="fr-FR" altLang="fr-FR"/>
              <a:pPr/>
              <a:t>‹N°›</a:t>
            </a:fld>
            <a:endParaRPr lang="fr-FR" altLang="fr-FR"/>
          </a:p>
        </p:txBody>
      </p:sp>
    </p:spTree>
    <p:extLst>
      <p:ext uri="{BB962C8B-B14F-4D97-AF65-F5344CB8AC3E}">
        <p14:creationId xmlns:p14="http://schemas.microsoft.com/office/powerpoint/2010/main" val="1481472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fld id="{B9590364-B864-4559-A900-F45617D05212}" type="slidenum">
              <a:rPr lang="fr-FR" altLang="fr-FR"/>
              <a:pPr/>
              <a:t>‹N°›</a:t>
            </a:fld>
            <a:endParaRPr lang="fr-FR" altLang="fr-FR"/>
          </a:p>
        </p:txBody>
      </p:sp>
    </p:spTree>
    <p:extLst>
      <p:ext uri="{BB962C8B-B14F-4D97-AF65-F5344CB8AC3E}">
        <p14:creationId xmlns:p14="http://schemas.microsoft.com/office/powerpoint/2010/main" val="409362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fld id="{9E8F01D6-259A-41A6-A7DC-C6D1844045FB}" type="slidenum">
              <a:rPr lang="fr-FR" altLang="fr-FR"/>
              <a:pPr/>
              <a:t>‹N°›</a:t>
            </a:fld>
            <a:endParaRPr lang="fr-FR" altLang="fr-FR"/>
          </a:p>
        </p:txBody>
      </p:sp>
    </p:spTree>
    <p:extLst>
      <p:ext uri="{BB962C8B-B14F-4D97-AF65-F5344CB8AC3E}">
        <p14:creationId xmlns:p14="http://schemas.microsoft.com/office/powerpoint/2010/main" val="806510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fld id="{DBFF5B6D-9ED6-44AD-93A8-914811961FF5}" type="slidenum">
              <a:rPr lang="fr-FR" altLang="fr-FR"/>
              <a:pPr/>
              <a:t>‹N°›</a:t>
            </a:fld>
            <a:endParaRPr lang="fr-FR" altLang="fr-FR"/>
          </a:p>
        </p:txBody>
      </p:sp>
    </p:spTree>
    <p:extLst>
      <p:ext uri="{BB962C8B-B14F-4D97-AF65-F5344CB8AC3E}">
        <p14:creationId xmlns:p14="http://schemas.microsoft.com/office/powerpoint/2010/main" val="3705811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391D2ECF-E010-471A-AB2A-498DB0D2E371}" type="slidenum">
              <a:rPr lang="fr-FR" altLang="fr-FR"/>
              <a:pPr/>
              <a:t>‹N°›</a:t>
            </a:fld>
            <a:endParaRPr lang="fr-FR" altLang="fr-FR"/>
          </a:p>
        </p:txBody>
      </p:sp>
    </p:spTree>
    <p:extLst>
      <p:ext uri="{BB962C8B-B14F-4D97-AF65-F5344CB8AC3E}">
        <p14:creationId xmlns:p14="http://schemas.microsoft.com/office/powerpoint/2010/main" val="4104455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4510CF31-EEBF-421F-A30E-90E9891168CB}" type="slidenum">
              <a:rPr lang="fr-FR" altLang="fr-FR"/>
              <a:pPr/>
              <a:t>‹N°›</a:t>
            </a:fld>
            <a:endParaRPr lang="fr-FR" altLang="fr-FR"/>
          </a:p>
        </p:txBody>
      </p:sp>
    </p:spTree>
    <p:extLst>
      <p:ext uri="{BB962C8B-B14F-4D97-AF65-F5344CB8AC3E}">
        <p14:creationId xmlns:p14="http://schemas.microsoft.com/office/powerpoint/2010/main" val="246363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fld id="{FEA83D98-DDD6-421D-952A-B79B20BEEDDF}"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950913"/>
            <a:ext cx="7772400" cy="1109662"/>
          </a:xfrm>
        </p:spPr>
        <p:txBody>
          <a:bodyPr/>
          <a:lstStyle/>
          <a:p>
            <a:pPr eaLnBrk="1" hangingPunct="1"/>
            <a:r>
              <a:rPr lang="fr-CH" altLang="fr-FR" sz="4000" smtClean="0">
                <a:effectLst>
                  <a:outerShdw blurRad="38100" dist="38100" dir="2700000" algn="tl">
                    <a:srgbClr val="C0C0C0"/>
                  </a:outerShdw>
                </a:effectLst>
              </a:rPr>
              <a:t>Schémas de l’évolution générale et humaine</a:t>
            </a:r>
            <a:endParaRPr lang="fr-FR" altLang="fr-FR" sz="4000" smtClean="0">
              <a:effectLst>
                <a:outerShdw blurRad="38100" dist="38100" dir="2700000" algn="tl">
                  <a:srgbClr val="C0C0C0"/>
                </a:outerShdw>
              </a:effectLst>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420938"/>
            <a:ext cx="2286000" cy="28352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ZoneTexte 1"/>
          <p:cNvSpPr txBox="1">
            <a:spLocks noChangeArrowheads="1"/>
          </p:cNvSpPr>
          <p:nvPr/>
        </p:nvSpPr>
        <p:spPr bwMode="auto">
          <a:xfrm>
            <a:off x="1303338" y="5214938"/>
            <a:ext cx="18002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fr-CH" altLang="fr-FR" sz="900">
                <a:latin typeface="Garamond" panose="02020404030301010803" pitchFamily="18" charset="0"/>
              </a:rPr>
              <a:t>Charles Bonnet, 1720-1793</a:t>
            </a:r>
          </a:p>
        </p:txBody>
      </p:sp>
      <p:sp>
        <p:nvSpPr>
          <p:cNvPr id="15364" name="ZoneTexte 2"/>
          <p:cNvSpPr txBox="1">
            <a:spLocks noChangeArrowheads="1"/>
          </p:cNvSpPr>
          <p:nvPr/>
        </p:nvSpPr>
        <p:spPr bwMode="auto">
          <a:xfrm>
            <a:off x="6300788" y="5229225"/>
            <a:ext cx="13668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fr-CH" altLang="fr-FR" sz="900">
                <a:latin typeface="Garamond" panose="02020404030301010803" pitchFamily="18" charset="0"/>
              </a:rPr>
              <a:t>Ernst Haeckel, 1834-1919</a:t>
            </a:r>
          </a:p>
        </p:txBody>
      </p:sp>
      <p:sp>
        <p:nvSpPr>
          <p:cNvPr id="15365" name="ZoneTexte 7"/>
          <p:cNvSpPr txBox="1">
            <a:spLocks noChangeArrowheads="1"/>
          </p:cNvSpPr>
          <p:nvPr/>
        </p:nvSpPr>
        <p:spPr bwMode="auto">
          <a:xfrm>
            <a:off x="3851275" y="5732463"/>
            <a:ext cx="14811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fr-CH" altLang="fr-FR" sz="900">
                <a:latin typeface="Garamond" panose="02020404030301010803" pitchFamily="18" charset="0"/>
              </a:rPr>
              <a:t>Charles Darwin, 1809-1882</a:t>
            </a:r>
          </a:p>
        </p:txBody>
      </p:sp>
      <p:pic>
        <p:nvPicPr>
          <p:cNvPr id="3" name="Picture 7" descr="C:\Users\dominique\Dropbox\CIIP Histoire\EN COURS\DM\Fascicule 3\Evolution\354px-ErnstHaeckelD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2420938"/>
            <a:ext cx="1803400" cy="280828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descr="Charles_Darwin_188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62350" y="2957513"/>
            <a:ext cx="2051050" cy="281622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238250" y="274638"/>
            <a:ext cx="7726363" cy="1143000"/>
          </a:xfrm>
        </p:spPr>
        <p:txBody>
          <a:bodyPr/>
          <a:lstStyle/>
          <a:p>
            <a:pPr eaLnBrk="1" hangingPunct="1"/>
            <a:r>
              <a:rPr lang="fr-FR" altLang="fr-FR" sz="3200" smtClean="0">
                <a:effectLst>
                  <a:outerShdw blurRad="38100" dist="38100" dir="2700000" algn="tl">
                    <a:srgbClr val="C0C0C0"/>
                  </a:outerShdw>
                </a:effectLst>
              </a:rPr>
              <a:t>Petite histoire des représentations de l</a:t>
            </a:r>
            <a:r>
              <a:rPr lang="ja-JP" altLang="fr-FR" sz="3200" smtClean="0">
                <a:effectLst>
                  <a:outerShdw blurRad="38100" dist="38100" dir="2700000" algn="tl">
                    <a:srgbClr val="C0C0C0"/>
                  </a:outerShdw>
                </a:effectLst>
              </a:rPr>
              <a:t>’</a:t>
            </a:r>
            <a:r>
              <a:rPr lang="fr-FR" altLang="ja-JP" sz="3200" smtClean="0">
                <a:effectLst>
                  <a:outerShdw blurRad="38100" dist="38100" dir="2700000" algn="tl">
                    <a:srgbClr val="C0C0C0"/>
                  </a:outerShdw>
                </a:effectLst>
              </a:rPr>
              <a:t>évolution générale</a:t>
            </a:r>
            <a:endParaRPr lang="fr-FR" altLang="fr-FR" sz="3200" smtClean="0">
              <a:effectLst>
                <a:outerShdw blurRad="38100" dist="38100" dir="2700000" algn="tl">
                  <a:srgbClr val="C0C0C0"/>
                </a:outerShdw>
              </a:effectLst>
            </a:endParaRPr>
          </a:p>
        </p:txBody>
      </p:sp>
      <p:pic>
        <p:nvPicPr>
          <p:cNvPr id="3089"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60350"/>
            <a:ext cx="976312" cy="637381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ZoneTexte 7"/>
          <p:cNvSpPr txBox="1">
            <a:spLocks noChangeArrowheads="1"/>
          </p:cNvSpPr>
          <p:nvPr/>
        </p:nvSpPr>
        <p:spPr bwMode="auto">
          <a:xfrm>
            <a:off x="1476375" y="6438900"/>
            <a:ext cx="56880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fr-CH" altLang="fr-FR" sz="900" b="1">
                <a:latin typeface="Garamond" panose="02020404030301010803" pitchFamily="18" charset="0"/>
              </a:rPr>
              <a:t>Charles Bonnet, 1760</a:t>
            </a:r>
            <a:r>
              <a:rPr lang="fr-CH" altLang="fr-FR" sz="900">
                <a:latin typeface="Garamond" panose="02020404030301010803" pitchFamily="18" charset="0"/>
              </a:rPr>
              <a:t>, des «Matières plus subtiles» à l’Homme en passant par les matières minéraux, végétaux et animaux.</a:t>
            </a:r>
          </a:p>
        </p:txBody>
      </p:sp>
      <p:pic>
        <p:nvPicPr>
          <p:cNvPr id="3091" name="Picture 19" descr="C:\Users\dominique\Dropbox\CIIP Histoire\EN COURS\DM\Fascicule 3\Evolution\haeckel_arbol_bntree-of-life-in-generelle-morphologie-der-organismen-186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1412875"/>
            <a:ext cx="3059113" cy="47529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ZoneTexte 25"/>
          <p:cNvSpPr txBox="1">
            <a:spLocks noChangeArrowheads="1"/>
          </p:cNvSpPr>
          <p:nvPr/>
        </p:nvSpPr>
        <p:spPr bwMode="auto">
          <a:xfrm>
            <a:off x="4748213" y="5876925"/>
            <a:ext cx="421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fr-CH" altLang="fr-FR" sz="900" b="1">
                <a:latin typeface="Garamond" panose="02020404030301010803" pitchFamily="18" charset="0"/>
              </a:rPr>
              <a:t>Ernst Haeckel, 1866</a:t>
            </a:r>
            <a:r>
              <a:rPr lang="fr-CH" altLang="fr-FR" sz="900">
                <a:latin typeface="Garamond" panose="02020404030301010803" pitchFamily="18" charset="0"/>
              </a:rPr>
              <a:t>, son arbre de l’évolution générale va du plus simple en bas au plus complexe.</a:t>
            </a:r>
          </a:p>
        </p:txBody>
      </p:sp>
      <p:pic>
        <p:nvPicPr>
          <p:cNvPr id="3092" name="Picture 20" descr="C:\Users\dominique\Dropbox\CIIP Histoire\EN COURS\DM\Fascicule 3\Evolution\TOL183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1484313"/>
            <a:ext cx="2438400" cy="414496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ZoneTexte 28"/>
          <p:cNvSpPr txBox="1">
            <a:spLocks noChangeArrowheads="1"/>
          </p:cNvSpPr>
          <p:nvPr/>
        </p:nvSpPr>
        <p:spPr bwMode="auto">
          <a:xfrm>
            <a:off x="7394575" y="4868863"/>
            <a:ext cx="157003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fr-CH" altLang="fr-FR" sz="900" b="1">
                <a:latin typeface="Garamond" panose="02020404030301010803" pitchFamily="18" charset="0"/>
              </a:rPr>
              <a:t>Charles Darwin, 1837</a:t>
            </a:r>
            <a:r>
              <a:rPr lang="fr-CH" altLang="fr-FR" sz="900">
                <a:latin typeface="Garamond" panose="02020404030301010803" pitchFamily="18" charset="0"/>
              </a:rPr>
              <a:t>, première esquisse de son    arbre de l’évolution des espèces, développé en 1859 dans «L’origine des espèces».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250825" y="274638"/>
            <a:ext cx="8713788" cy="1143000"/>
          </a:xfrm>
        </p:spPr>
        <p:txBody>
          <a:bodyPr/>
          <a:lstStyle/>
          <a:p>
            <a:pPr eaLnBrk="1" hangingPunct="1"/>
            <a:r>
              <a:rPr lang="fr-FR" altLang="fr-FR" sz="3200" smtClean="0">
                <a:effectLst>
                  <a:outerShdw blurRad="38100" dist="38100" dir="2700000" algn="tl">
                    <a:srgbClr val="C0C0C0"/>
                  </a:outerShdw>
                </a:effectLst>
              </a:rPr>
              <a:t>Petite histoire des représentations de l</a:t>
            </a:r>
            <a:r>
              <a:rPr lang="ja-JP" altLang="fr-FR" sz="3200" smtClean="0">
                <a:effectLst>
                  <a:outerShdw blurRad="38100" dist="38100" dir="2700000" algn="tl">
                    <a:srgbClr val="C0C0C0"/>
                  </a:outerShdw>
                </a:effectLst>
              </a:rPr>
              <a:t>’</a:t>
            </a:r>
            <a:r>
              <a:rPr lang="fr-FR" altLang="ja-JP" sz="3200" smtClean="0">
                <a:effectLst>
                  <a:outerShdw blurRad="38100" dist="38100" dir="2700000" algn="tl">
                    <a:srgbClr val="C0C0C0"/>
                  </a:outerShdw>
                </a:effectLst>
              </a:rPr>
              <a:t>évolution générale</a:t>
            </a:r>
            <a:endParaRPr lang="fr-FR" altLang="fr-FR" sz="3200" smtClean="0">
              <a:effectLst>
                <a:outerShdw blurRad="38100" dist="38100" dir="2700000" algn="tl">
                  <a:srgbClr val="C0C0C0"/>
                </a:outerShdw>
              </a:effectLst>
            </a:endParaRPr>
          </a:p>
        </p:txBody>
      </p:sp>
      <p:sp>
        <p:nvSpPr>
          <p:cNvPr id="18434" name="ZoneTexte 20"/>
          <p:cNvSpPr txBox="1">
            <a:spLocks noChangeArrowheads="1"/>
          </p:cNvSpPr>
          <p:nvPr/>
        </p:nvSpPr>
        <p:spPr bwMode="auto">
          <a:xfrm>
            <a:off x="3132138" y="3213100"/>
            <a:ext cx="1727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fr-CH" altLang="fr-FR" sz="900" b="1">
                <a:latin typeface="Garamond" panose="02020404030301010803" pitchFamily="18" charset="0"/>
              </a:rPr>
              <a:t>XXe siècle</a:t>
            </a:r>
            <a:r>
              <a:rPr lang="fr-CH" altLang="fr-FR" sz="900">
                <a:latin typeface="Garamond" panose="02020404030301010803" pitchFamily="18" charset="0"/>
              </a:rPr>
              <a:t>, représentation de l’arbre du monde animal sous forme de buisson-boule, où chaque espèce de la circonférence est à un même stade évolutif général.</a:t>
            </a:r>
          </a:p>
        </p:txBody>
      </p:sp>
      <p:grpSp>
        <p:nvGrpSpPr>
          <p:cNvPr id="18435" name="Grouper 5"/>
          <p:cNvGrpSpPr>
            <a:grpSpLocks/>
          </p:cNvGrpSpPr>
          <p:nvPr/>
        </p:nvGrpSpPr>
        <p:grpSpPr bwMode="auto">
          <a:xfrm>
            <a:off x="3576638" y="4097338"/>
            <a:ext cx="4595812" cy="2543175"/>
            <a:chOff x="3576638" y="4097074"/>
            <a:chExt cx="4595812" cy="2542769"/>
          </a:xfrm>
        </p:grpSpPr>
        <p:pic>
          <p:nvPicPr>
            <p:cNvPr id="4" name="Image 3" descr="10DVD4_dia3c.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1500" y="4151040"/>
              <a:ext cx="2520950" cy="248880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ZoneTexte 23"/>
            <p:cNvSpPr txBox="1">
              <a:spLocks noChangeArrowheads="1"/>
            </p:cNvSpPr>
            <p:nvPr/>
          </p:nvSpPr>
          <p:spPr bwMode="auto">
            <a:xfrm>
              <a:off x="3576638" y="4472905"/>
              <a:ext cx="172878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fr-CH" altLang="fr-FR" sz="900" b="1">
                  <a:latin typeface="Garamond" panose="02020404030301010803" pitchFamily="18" charset="0"/>
                </a:rPr>
                <a:t>Evolution phylogénétique XXIe siècle, prenant en compte les progrès de la génétique</a:t>
              </a:r>
              <a:r>
                <a:rPr lang="fr-CH" altLang="fr-FR" sz="900">
                  <a:latin typeface="Garamond" panose="02020404030301010803" pitchFamily="18" charset="0"/>
                </a:rPr>
                <a:t>. Nous nous situons à la périférie. Cette représentation montre les relations de parentés entre des groupes d'êtres vivants. Chacun des nœuds de l'arbre représente l'ancêtre commun de ses descendants.</a:t>
              </a:r>
            </a:p>
          </p:txBody>
        </p:sp>
        <p:sp>
          <p:nvSpPr>
            <p:cNvPr id="9" name="Ellipse 8"/>
            <p:cNvSpPr/>
            <p:nvPr/>
          </p:nvSpPr>
          <p:spPr>
            <a:xfrm>
              <a:off x="5435600" y="4097074"/>
              <a:ext cx="1728788" cy="287291"/>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p>
          </p:txBody>
        </p:sp>
      </p:grpSp>
      <p:grpSp>
        <p:nvGrpSpPr>
          <p:cNvPr id="18436" name="Grouper 6"/>
          <p:cNvGrpSpPr>
            <a:grpSpLocks/>
          </p:cNvGrpSpPr>
          <p:nvPr/>
        </p:nvGrpSpPr>
        <p:grpSpPr bwMode="auto">
          <a:xfrm>
            <a:off x="4859338" y="1341438"/>
            <a:ext cx="3744912" cy="2881312"/>
            <a:chOff x="4859338" y="1340768"/>
            <a:chExt cx="3744912" cy="2881312"/>
          </a:xfrm>
        </p:grpSpPr>
        <p:pic>
          <p:nvPicPr>
            <p:cNvPr id="2" name="Image 1" descr="10DVD4_dia3b.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9700" y="1340768"/>
              <a:ext cx="3384550" cy="261778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llipse 2"/>
            <p:cNvSpPr/>
            <p:nvPr/>
          </p:nvSpPr>
          <p:spPr>
            <a:xfrm>
              <a:off x="5724525" y="1701130"/>
              <a:ext cx="358775" cy="144463"/>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5" name="Flèche courbée vers la droite 4"/>
            <p:cNvSpPr/>
            <p:nvPr/>
          </p:nvSpPr>
          <p:spPr>
            <a:xfrm>
              <a:off x="4859338" y="1701130"/>
              <a:ext cx="433387" cy="2520950"/>
            </a:xfrm>
            <a:prstGeom prst="curvedRightArrow">
              <a:avLst>
                <a:gd name="adj1" fmla="val 19805"/>
                <a:gd name="adj2" fmla="val 50000"/>
                <a:gd name="adj3" fmla="val 25000"/>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fr-FR"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grpSp>
      <p:pic>
        <p:nvPicPr>
          <p:cNvPr id="6" name="Image 5" descr="arbre_de _l'evolution.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713" y="2206625"/>
            <a:ext cx="2730500" cy="280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a:xfrm>
            <a:off x="250825" y="274638"/>
            <a:ext cx="8713788" cy="850900"/>
          </a:xfrm>
        </p:spPr>
        <p:txBody>
          <a:bodyPr/>
          <a:lstStyle/>
          <a:p>
            <a:pPr eaLnBrk="1" hangingPunct="1"/>
            <a:r>
              <a:rPr lang="fr-FR" altLang="fr-FR" sz="2800" smtClean="0">
                <a:effectLst>
                  <a:outerShdw blurRad="38100" dist="38100" dir="2700000" algn="tl">
                    <a:srgbClr val="C0C0C0"/>
                  </a:outerShdw>
                </a:effectLst>
              </a:rPr>
              <a:t>Les anciennes représentations de                 l</a:t>
            </a:r>
            <a:r>
              <a:rPr lang="ja-JP" altLang="fr-FR" sz="2800" smtClean="0">
                <a:effectLst>
                  <a:outerShdw blurRad="38100" dist="38100" dir="2700000" algn="tl">
                    <a:srgbClr val="C0C0C0"/>
                  </a:outerShdw>
                </a:effectLst>
              </a:rPr>
              <a:t>’</a:t>
            </a:r>
            <a:r>
              <a:rPr lang="fr-FR" altLang="ja-JP" sz="2800" smtClean="0">
                <a:effectLst>
                  <a:outerShdw blurRad="38100" dist="38100" dir="2700000" algn="tl">
                    <a:srgbClr val="C0C0C0"/>
                  </a:outerShdw>
                </a:effectLst>
              </a:rPr>
              <a:t>évolution humaine</a:t>
            </a:r>
            <a:endParaRPr lang="fr-FR" altLang="fr-FR" sz="2800" smtClean="0">
              <a:effectLst>
                <a:outerShdw blurRad="38100" dist="38100" dir="2700000" algn="tl">
                  <a:srgbClr val="C0C0C0"/>
                </a:outerShdw>
              </a:effectLst>
            </a:endParaRPr>
          </a:p>
        </p:txBody>
      </p:sp>
      <p:pic>
        <p:nvPicPr>
          <p:cNvPr id="5131" name="Picture 11" descr="C:\Users\dominique\Dropbox\CIIP Histoire\EN COURS\DM\Fascicule 3\Evolution\0be4b812e54b7565ab14407d11a1dd8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484313"/>
            <a:ext cx="7620000" cy="9525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2" descr="C:\Users\dominique\Dropbox\CIIP Histoire\EN COURS\DM\Fascicule 3\Evolution\evolution-de-l-homm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3333750"/>
            <a:ext cx="4235450" cy="28321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a:spLocks noChangeArrowheads="1"/>
          </p:cNvSpPr>
          <p:nvPr/>
        </p:nvSpPr>
        <p:spPr bwMode="auto">
          <a:xfrm>
            <a:off x="611188" y="2852738"/>
            <a:ext cx="3384550" cy="2446337"/>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eaLnBrk="1" hangingPunct="1"/>
            <a:r>
              <a:rPr lang="fr-CH" altLang="fr-FR" sz="900" b="1">
                <a:latin typeface="Garamond" panose="02020404030301010803" pitchFamily="18" charset="0"/>
              </a:rPr>
              <a:t>Voici deux manières de représenter l’évolution humaine</a:t>
            </a:r>
            <a:r>
              <a:rPr lang="fr-CH" altLang="fr-FR" sz="900">
                <a:latin typeface="Garamond" panose="02020404030301010803" pitchFamily="18" charset="0"/>
              </a:rPr>
              <a:t>, encore en vigueur  jusqu’à il y a peu de temps. On peut les trouver encore dans bon nombre de manuels, publications de vulgarisation, musées. Cette linéarité est aujourd’hui considérée comme fausse. Elle induit l’idée que «les espèces se succédaient dans un processus continu et régulier, chaque espèce étant l'ancêtre de l'autre. Cette hypothèse a connu son apogée dans les années 1960-1970, époque de forte influence de la Théorie synthétique de l'évolution dans les différentes disciplines de la paléoanthropologie. Certains chercheurs défendaient même avec force la théorie de l'espèce unique : à une époque donnée ne pouvait exister qu'une seule espèce d'hominidé. L'arbre évolutif de l'homme était alors perçu comme un gros tronc avec très peu de branches» (Wikipédia).</a:t>
            </a:r>
          </a:p>
          <a:p>
            <a:pPr algn="just" eaLnBrk="1" hangingPunct="1"/>
            <a:r>
              <a:rPr lang="fr-CH" altLang="fr-FR" sz="900">
                <a:latin typeface="Garamond" panose="02020404030301010803" pitchFamily="18" charset="0"/>
              </a:rPr>
              <a:t>D’autre part, dans la représentation de droite, l’image du primate ressemblant à un chimpanzé vivant de nos jours, s’aidant de ses phalanges pour se déplacer, à l’origine de notre évolution d’homme moderne, ne peut qu’induire en erreur et renforcer cette représentation populaire que l’homme descend du singe.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107950" y="188913"/>
            <a:ext cx="8928100" cy="849312"/>
          </a:xfrm>
        </p:spPr>
        <p:txBody>
          <a:bodyPr/>
          <a:lstStyle/>
          <a:p>
            <a:pPr eaLnBrk="1" hangingPunct="1"/>
            <a:r>
              <a:rPr lang="fr-FR" altLang="fr-FR" sz="2800" smtClean="0">
                <a:effectLst>
                  <a:outerShdw blurRad="38100" dist="38100" dir="2700000" algn="tl">
                    <a:srgbClr val="C0C0C0"/>
                  </a:outerShdw>
                </a:effectLst>
              </a:rPr>
              <a:t>Les représentations actuelles de l</a:t>
            </a:r>
            <a:r>
              <a:rPr lang="ja-JP" altLang="fr-FR" sz="2800" smtClean="0">
                <a:effectLst>
                  <a:outerShdw blurRad="38100" dist="38100" dir="2700000" algn="tl">
                    <a:srgbClr val="C0C0C0"/>
                  </a:outerShdw>
                </a:effectLst>
              </a:rPr>
              <a:t>’</a:t>
            </a:r>
            <a:r>
              <a:rPr lang="fr-FR" altLang="ja-JP" sz="2800" smtClean="0">
                <a:effectLst>
                  <a:outerShdw blurRad="38100" dist="38100" dir="2700000" algn="tl">
                    <a:srgbClr val="C0C0C0"/>
                  </a:outerShdw>
                </a:effectLst>
              </a:rPr>
              <a:t>évolution humaine</a:t>
            </a:r>
            <a:endParaRPr lang="fr-FR" altLang="fr-FR" sz="2800" smtClean="0">
              <a:effectLst>
                <a:outerShdw blurRad="38100" dist="38100" dir="2700000" algn="tl">
                  <a:srgbClr val="C0C0C0"/>
                </a:outerShdw>
              </a:effectLst>
            </a:endParaRPr>
          </a:p>
        </p:txBody>
      </p:sp>
      <p:pic>
        <p:nvPicPr>
          <p:cNvPr id="20482" name="Picture 8" descr="C:\Users\dominique\Dropbox\CIIP Histoire\EN COURS\DM\Fascicule 3\Evolution\f8bf88d386a8fe885132c20846a3af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25" y="1196975"/>
            <a:ext cx="3881438" cy="239236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9" descr="C:\Users\dominique\Dropbox\CIIP Histoire\EN COURS\DM\Fascicule 3\Evolution\evolution-des-hominid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852738"/>
            <a:ext cx="4249737" cy="314483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oneTexte 11"/>
          <p:cNvSpPr txBox="1">
            <a:spLocks noChangeArrowheads="1"/>
          </p:cNvSpPr>
          <p:nvPr/>
        </p:nvSpPr>
        <p:spPr bwMode="auto">
          <a:xfrm>
            <a:off x="827088" y="4149725"/>
            <a:ext cx="3384550" cy="175418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eaLnBrk="1" hangingPunct="1"/>
            <a:r>
              <a:rPr lang="fr-CH" altLang="fr-FR" sz="900" b="1">
                <a:latin typeface="Garamond" panose="02020404030301010803" pitchFamily="18" charset="0"/>
              </a:rPr>
              <a:t>Ces deux manières de représenter l’évolution humaine </a:t>
            </a:r>
            <a:r>
              <a:rPr lang="fr-CH" altLang="fr-FR" sz="900">
                <a:latin typeface="Garamond" panose="02020404030301010803" pitchFamily="18" charset="0"/>
              </a:rPr>
              <a:t>au fait des connaissances scientifiques d’aujourd’hui sont similaires, si ce n’est que celle d’en bas nous situe également l’évolution des grands singes anthropoïdes et qu’apparaissent les hommes de Florès (découverts en 2003) et de Denisova (découverts en 2010). La temporalité proposée est identique. D’autre part, ces deux représentations nous permettent de constater qu’à certaines périodes, plusieurs espèces différentes ont probablement vécu en même temps (se sont même croisées: </a:t>
            </a:r>
            <a:r>
              <a:rPr lang="fr-CH" altLang="fr-FR" sz="900" i="1">
                <a:latin typeface="Garamond" panose="02020404030301010803" pitchFamily="18" charset="0"/>
              </a:rPr>
              <a:t>Homo sapiens </a:t>
            </a:r>
            <a:r>
              <a:rPr lang="fr-CH" altLang="fr-FR" sz="900">
                <a:latin typeface="Garamond" panose="02020404030301010803" pitchFamily="18" charset="0"/>
              </a:rPr>
              <a:t>et </a:t>
            </a:r>
            <a:r>
              <a:rPr lang="fr-CH" altLang="fr-FR" sz="900" i="1">
                <a:latin typeface="Garamond" panose="02020404030301010803" pitchFamily="18" charset="0"/>
              </a:rPr>
              <a:t>Homo néanderthalensis</a:t>
            </a:r>
            <a:r>
              <a:rPr lang="fr-CH" altLang="fr-FR" sz="900">
                <a:latin typeface="Garamond" panose="02020404030301010803" pitchFamily="18" charset="0"/>
              </a:rPr>
              <a:t>). Ces représentations, correctes du point de vue scientifique (reposant sur l’évolution phylogénétique), brisent la linéarité et visent à montrer les liens de parenté et les ancêtres communs.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1692275" y="1268413"/>
          <a:ext cx="6624638" cy="2751137"/>
        </p:xfrm>
        <a:graphic>
          <a:graphicData uri="http://schemas.openxmlformats.org/drawingml/2006/table">
            <a:tbl>
              <a:tblPr/>
              <a:tblGrid>
                <a:gridCol w="660400">
                  <a:extLst>
                    <a:ext uri="{9D8B030D-6E8A-4147-A177-3AD203B41FA5}">
                      <a16:colId xmlns:a16="http://schemas.microsoft.com/office/drawing/2014/main" val="3915024688"/>
                    </a:ext>
                  </a:extLst>
                </a:gridCol>
                <a:gridCol w="5964238">
                  <a:extLst>
                    <a:ext uri="{9D8B030D-6E8A-4147-A177-3AD203B41FA5}">
                      <a16:colId xmlns:a16="http://schemas.microsoft.com/office/drawing/2014/main" val="3843006833"/>
                    </a:ext>
                  </a:extLst>
                </a:gridCol>
              </a:tblGrid>
              <a:tr h="144463">
                <a:tc gridSpan="2">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CH" altLang="fr-FR" sz="1400" b="1"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rPr>
                        <a:t>Schémas de l’évolution générale et humaine            </a:t>
                      </a:r>
                      <a:r>
                        <a:rPr kumimoji="0" lang="fr-CH" altLang="fr-FR" sz="14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Crédits photographiques</a:t>
                      </a:r>
                      <a:endParaRPr kumimoji="0" lang="fr-CH" altLang="fr-FR" sz="14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Calibri" panose="020F0502020204030204" pitchFamily="34"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hMerge="1">
                  <a:txBody>
                    <a:bodyPr/>
                    <a:lstStyle/>
                    <a:p>
                      <a:endParaRPr lang="fr-CH"/>
                    </a:p>
                  </a:txBody>
                  <a:tcPr/>
                </a:tc>
                <a:extLst>
                  <a:ext uri="{0D108BD9-81ED-4DB2-BD59-A6C34878D82A}">
                    <a16:rowId xmlns:a16="http://schemas.microsoft.com/office/drawing/2014/main" val="2854469351"/>
                  </a:ext>
                </a:extLst>
              </a:tr>
              <a:tr h="32702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CH" altLang="fr-FR" sz="11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Dia 1a</a:t>
                      </a:r>
                    </a:p>
                    <a:p>
                      <a:pPr marL="0" marR="0" lvl="0" indent="0" algn="l" defTabSz="914400" rtl="0" eaLnBrk="1" fontAlgn="base" latinLnBrk="0" hangingPunct="1">
                        <a:lnSpc>
                          <a:spcPct val="115000"/>
                        </a:lnSpc>
                        <a:spcBef>
                          <a:spcPct val="0"/>
                        </a:spcBef>
                        <a:spcAft>
                          <a:spcPct val="0"/>
                        </a:spcAft>
                        <a:buClrTx/>
                        <a:buSzTx/>
                        <a:buFontTx/>
                        <a:buNone/>
                        <a:tabLst/>
                      </a:pPr>
                      <a:r>
                        <a:rPr kumimoji="0" lang="fr-CH" altLang="fr-FR" sz="11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Dia 1b</a:t>
                      </a:r>
                    </a:p>
                    <a:p>
                      <a:pPr marL="0" marR="0" lvl="0" indent="0" algn="l" defTabSz="914400" rtl="0" eaLnBrk="1" fontAlgn="base" latinLnBrk="0" hangingPunct="1">
                        <a:lnSpc>
                          <a:spcPct val="115000"/>
                        </a:lnSpc>
                        <a:spcBef>
                          <a:spcPct val="0"/>
                        </a:spcBef>
                        <a:spcAft>
                          <a:spcPct val="0"/>
                        </a:spcAft>
                        <a:buClrTx/>
                        <a:buSzTx/>
                        <a:buFontTx/>
                        <a:buNone/>
                        <a:tabLst/>
                      </a:pPr>
                      <a:r>
                        <a:rPr kumimoji="0" lang="fr-CH" altLang="fr-FR" sz="11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Dia 1c</a:t>
                      </a:r>
                      <a:endParaRPr kumimoji="0" lang="fr-CH" altLang="fr-FR" sz="11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Calibri" panose="020F0502020204030204" pitchFamily="34"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CH" altLang="fr-FR" sz="11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Calibri" panose="020F0502020204030204" pitchFamily="34" charset="0"/>
                        </a:rPr>
                        <a:t>Domaine public</a:t>
                      </a:r>
                    </a:p>
                    <a:p>
                      <a:pPr marL="0" marR="0" lvl="0" indent="0" algn="l" defTabSz="914400" rtl="0" eaLnBrk="1" fontAlgn="base" latinLnBrk="0" hangingPunct="1">
                        <a:lnSpc>
                          <a:spcPct val="115000"/>
                        </a:lnSpc>
                        <a:spcBef>
                          <a:spcPct val="0"/>
                        </a:spcBef>
                        <a:spcAft>
                          <a:spcPct val="0"/>
                        </a:spcAft>
                        <a:buClrTx/>
                        <a:buSzTx/>
                        <a:buFontTx/>
                        <a:buNone/>
                        <a:tabLst/>
                      </a:pPr>
                      <a:r>
                        <a:rPr kumimoji="0" lang="fr-CH" altLang="fr-FR" sz="11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Calibri" panose="020F0502020204030204" pitchFamily="34" charset="0"/>
                        </a:rPr>
                        <a:t>Domaine public</a:t>
                      </a:r>
                    </a:p>
                    <a:p>
                      <a:pPr marL="0" marR="0" lvl="0" indent="0" algn="l" defTabSz="914400" rtl="0" eaLnBrk="1" fontAlgn="base" latinLnBrk="0" hangingPunct="1">
                        <a:lnSpc>
                          <a:spcPct val="115000"/>
                        </a:lnSpc>
                        <a:spcBef>
                          <a:spcPct val="0"/>
                        </a:spcBef>
                        <a:spcAft>
                          <a:spcPct val="0"/>
                        </a:spcAft>
                        <a:buClrTx/>
                        <a:buSzTx/>
                        <a:buFontTx/>
                        <a:buNone/>
                        <a:tabLst/>
                      </a:pPr>
                      <a:r>
                        <a:rPr kumimoji="0" lang="fr-CH" altLang="fr-FR" sz="11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Calibri" panose="020F0502020204030204" pitchFamily="34" charset="0"/>
                        </a:rPr>
                        <a:t>Domaine public</a:t>
                      </a: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293195347"/>
                  </a:ext>
                </a:extLst>
              </a:tr>
              <a:tr h="32702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CH" altLang="fr-FR" sz="11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Calibri" panose="020F0502020204030204" pitchFamily="34" charset="0"/>
                        </a:rPr>
                        <a:t>Dia 2a</a:t>
                      </a:r>
                    </a:p>
                    <a:p>
                      <a:pPr marL="0" marR="0" lvl="0" indent="0" algn="l" defTabSz="914400" rtl="0" eaLnBrk="1" fontAlgn="base" latinLnBrk="0" hangingPunct="1">
                        <a:lnSpc>
                          <a:spcPct val="115000"/>
                        </a:lnSpc>
                        <a:spcBef>
                          <a:spcPct val="0"/>
                        </a:spcBef>
                        <a:spcAft>
                          <a:spcPct val="0"/>
                        </a:spcAft>
                        <a:buClrTx/>
                        <a:buSzTx/>
                        <a:buFontTx/>
                        <a:buNone/>
                        <a:tabLst/>
                      </a:pPr>
                      <a:r>
                        <a:rPr kumimoji="0" lang="fr-CH" altLang="fr-FR" sz="11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Calibri" panose="020F0502020204030204" pitchFamily="34" charset="0"/>
                        </a:rPr>
                        <a:t>Dia 2b</a:t>
                      </a:r>
                    </a:p>
                    <a:p>
                      <a:pPr marL="0" marR="0" lvl="0" indent="0" algn="l" defTabSz="914400" rtl="0" eaLnBrk="1" fontAlgn="base" latinLnBrk="0" hangingPunct="1">
                        <a:lnSpc>
                          <a:spcPct val="115000"/>
                        </a:lnSpc>
                        <a:spcBef>
                          <a:spcPct val="0"/>
                        </a:spcBef>
                        <a:spcAft>
                          <a:spcPct val="0"/>
                        </a:spcAft>
                        <a:buClrTx/>
                        <a:buSzTx/>
                        <a:buFontTx/>
                        <a:buNone/>
                        <a:tabLst/>
                      </a:pPr>
                      <a:r>
                        <a:rPr kumimoji="0" lang="fr-CH" altLang="fr-FR" sz="11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Calibri" panose="020F0502020204030204" pitchFamily="34" charset="0"/>
                        </a:rPr>
                        <a:t>Dia 2c</a:t>
                      </a: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CH" altLang="fr-FR" sz="11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Calibri" panose="020F0502020204030204" pitchFamily="34" charset="0"/>
                        </a:rPr>
                        <a:t>Domaine public</a:t>
                      </a:r>
                    </a:p>
                    <a:p>
                      <a:pPr marL="0" marR="0" lvl="0" indent="0" algn="l" defTabSz="914400" rtl="0" eaLnBrk="1" fontAlgn="base" latinLnBrk="0" hangingPunct="1">
                        <a:lnSpc>
                          <a:spcPct val="115000"/>
                        </a:lnSpc>
                        <a:spcBef>
                          <a:spcPct val="0"/>
                        </a:spcBef>
                        <a:spcAft>
                          <a:spcPct val="0"/>
                        </a:spcAft>
                        <a:buClrTx/>
                        <a:buSzTx/>
                        <a:buFontTx/>
                        <a:buNone/>
                        <a:tabLst/>
                      </a:pPr>
                      <a:r>
                        <a:rPr kumimoji="0" lang="fr-CH" altLang="fr-FR" sz="11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Calibri" panose="020F0502020204030204" pitchFamily="34" charset="0"/>
                        </a:rPr>
                        <a:t>Domaine public</a:t>
                      </a:r>
                    </a:p>
                    <a:p>
                      <a:pPr marL="0" marR="0" lvl="0" indent="0" algn="l" defTabSz="914400" rtl="0" eaLnBrk="1" fontAlgn="base" latinLnBrk="0" hangingPunct="1">
                        <a:lnSpc>
                          <a:spcPct val="115000"/>
                        </a:lnSpc>
                        <a:spcBef>
                          <a:spcPct val="0"/>
                        </a:spcBef>
                        <a:spcAft>
                          <a:spcPct val="0"/>
                        </a:spcAft>
                        <a:buClrTx/>
                        <a:buSzTx/>
                        <a:buFontTx/>
                        <a:buNone/>
                        <a:tabLst/>
                      </a:pPr>
                      <a:r>
                        <a:rPr kumimoji="0" lang="fr-CH" altLang="fr-FR" sz="11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Calibri" panose="020F0502020204030204" pitchFamily="34" charset="0"/>
                        </a:rPr>
                        <a:t>Domaine public</a:t>
                      </a: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2573052847"/>
                  </a:ext>
                </a:extLst>
              </a:tr>
              <a:tr h="32702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CH" altLang="fr-FR" sz="11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Calibri" panose="020F0502020204030204" pitchFamily="34" charset="0"/>
                        </a:rPr>
                        <a:t>Dia 3a</a:t>
                      </a:r>
                    </a:p>
                    <a:p>
                      <a:pPr marL="0" marR="0" lvl="0" indent="0" algn="l" defTabSz="914400" rtl="0" eaLnBrk="1" fontAlgn="base" latinLnBrk="0" hangingPunct="1">
                        <a:lnSpc>
                          <a:spcPct val="115000"/>
                        </a:lnSpc>
                        <a:spcBef>
                          <a:spcPct val="0"/>
                        </a:spcBef>
                        <a:spcAft>
                          <a:spcPct val="0"/>
                        </a:spcAft>
                        <a:buClrTx/>
                        <a:buSzTx/>
                        <a:buFontTx/>
                        <a:buNone/>
                        <a:tabLst/>
                      </a:pPr>
                      <a:r>
                        <a:rPr kumimoji="0" lang="fr-CH" altLang="fr-FR" sz="11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Calibri" panose="020F0502020204030204" pitchFamily="34" charset="0"/>
                        </a:rPr>
                        <a:t>Dia 3b</a:t>
                      </a:r>
                    </a:p>
                    <a:p>
                      <a:pPr marL="0" marR="0" lvl="0" indent="0" algn="l" defTabSz="914400" rtl="0" eaLnBrk="1" fontAlgn="base" latinLnBrk="0" hangingPunct="1">
                        <a:lnSpc>
                          <a:spcPct val="115000"/>
                        </a:lnSpc>
                        <a:spcBef>
                          <a:spcPct val="0"/>
                        </a:spcBef>
                        <a:spcAft>
                          <a:spcPct val="0"/>
                        </a:spcAft>
                        <a:buClrTx/>
                        <a:buSzTx/>
                        <a:buFontTx/>
                        <a:buNone/>
                        <a:tabLst/>
                      </a:pPr>
                      <a:r>
                        <a:rPr kumimoji="0" lang="fr-CH" altLang="fr-FR" sz="11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Calibri" panose="020F0502020204030204" pitchFamily="34" charset="0"/>
                        </a:rPr>
                        <a:t>Dia 3c</a:t>
                      </a: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CH" altLang="fr-FR" sz="11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Calibri" panose="020F0502020204030204" pitchFamily="34" charset="0"/>
                        </a:rPr>
                        <a:t>Dessin Denise Miéville</a:t>
                      </a:r>
                    </a:p>
                    <a:p>
                      <a:pPr marL="0" marR="0" lvl="0" indent="0" algn="l" defTabSz="914400" rtl="0" eaLnBrk="1" fontAlgn="base" latinLnBrk="0" hangingPunct="1">
                        <a:lnSpc>
                          <a:spcPct val="115000"/>
                        </a:lnSpc>
                        <a:spcBef>
                          <a:spcPct val="0"/>
                        </a:spcBef>
                        <a:spcAft>
                          <a:spcPct val="0"/>
                        </a:spcAft>
                        <a:buClrTx/>
                        <a:buSzTx/>
                        <a:buFontTx/>
                        <a:buNone/>
                        <a:tabLst/>
                      </a:pPr>
                      <a:r>
                        <a:rPr kumimoji="0" lang="fr-CH" altLang="fr-FR" sz="11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 Laboratoire de biologie de David M. Hills de l’université du Texas, 2003</a:t>
                      </a:r>
                    </a:p>
                    <a:p>
                      <a:pPr marL="0" marR="0" lvl="0" indent="0" algn="l" defTabSz="914400" rtl="0" eaLnBrk="1" fontAlgn="base" latinLnBrk="0" hangingPunct="1">
                        <a:lnSpc>
                          <a:spcPct val="115000"/>
                        </a:lnSpc>
                        <a:spcBef>
                          <a:spcPct val="0"/>
                        </a:spcBef>
                        <a:spcAft>
                          <a:spcPct val="0"/>
                        </a:spcAft>
                        <a:buClrTx/>
                        <a:buSzTx/>
                        <a:buFontTx/>
                        <a:buNone/>
                        <a:tabLst/>
                      </a:pPr>
                      <a:r>
                        <a:rPr kumimoji="0" lang="fr-CH" altLang="fr-FR" sz="11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 Laboratoire de biologie de David M. Hills de l’université du Texas, 2003</a:t>
                      </a: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612001644"/>
                  </a:ext>
                </a:extLst>
              </a:tr>
              <a:tr h="32702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CH" altLang="fr-FR" sz="11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Calibri" panose="020F0502020204030204" pitchFamily="34" charset="0"/>
                        </a:rPr>
                        <a:t>Dia 4a</a:t>
                      </a:r>
                    </a:p>
                    <a:p>
                      <a:pPr marL="0" marR="0" lvl="0" indent="0" algn="l" defTabSz="914400" rtl="0" eaLnBrk="1" fontAlgn="base" latinLnBrk="0" hangingPunct="1">
                        <a:lnSpc>
                          <a:spcPct val="115000"/>
                        </a:lnSpc>
                        <a:spcBef>
                          <a:spcPct val="0"/>
                        </a:spcBef>
                        <a:spcAft>
                          <a:spcPct val="0"/>
                        </a:spcAft>
                        <a:buClrTx/>
                        <a:buSzTx/>
                        <a:buFontTx/>
                        <a:buNone/>
                        <a:tabLst/>
                      </a:pPr>
                      <a:r>
                        <a:rPr kumimoji="0" lang="fr-CH" altLang="fr-FR" sz="11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Calibri" panose="020F0502020204030204" pitchFamily="34" charset="0"/>
                        </a:rPr>
                        <a:t>Dia 4b</a:t>
                      </a: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CH" altLang="fr-FR" sz="11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Calibri" panose="020F0502020204030204" pitchFamily="34" charset="0"/>
                        </a:rPr>
                        <a:t>Domaine public</a:t>
                      </a:r>
                    </a:p>
                    <a:p>
                      <a:pPr marL="0" marR="0" lvl="0" indent="0" algn="l" defTabSz="914400" rtl="0" eaLnBrk="1" fontAlgn="base" latinLnBrk="0" hangingPunct="1">
                        <a:lnSpc>
                          <a:spcPct val="115000"/>
                        </a:lnSpc>
                        <a:spcBef>
                          <a:spcPct val="0"/>
                        </a:spcBef>
                        <a:spcAft>
                          <a:spcPct val="0"/>
                        </a:spcAft>
                        <a:buClrTx/>
                        <a:buSzTx/>
                        <a:buFontTx/>
                        <a:buNone/>
                        <a:tabLst/>
                      </a:pPr>
                      <a:r>
                        <a:rPr kumimoji="0" lang="fr-CH" altLang="fr-FR" sz="11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Calibri" panose="020F0502020204030204" pitchFamily="34" charset="0"/>
                        </a:rPr>
                        <a:t>Domaine public</a:t>
                      </a: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4104318199"/>
                  </a:ext>
                </a:extLst>
              </a:tr>
              <a:tr h="32702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CH" altLang="fr-FR" sz="11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Calibri" panose="020F0502020204030204" pitchFamily="34" charset="0"/>
                        </a:rPr>
                        <a:t>Dia 5a</a:t>
                      </a:r>
                    </a:p>
                    <a:p>
                      <a:pPr marL="0" marR="0" lvl="0" indent="0" algn="l" defTabSz="914400" rtl="0" eaLnBrk="1" fontAlgn="base" latinLnBrk="0" hangingPunct="1">
                        <a:lnSpc>
                          <a:spcPct val="115000"/>
                        </a:lnSpc>
                        <a:spcBef>
                          <a:spcPct val="0"/>
                        </a:spcBef>
                        <a:spcAft>
                          <a:spcPct val="0"/>
                        </a:spcAft>
                        <a:buClrTx/>
                        <a:buSzTx/>
                        <a:buFontTx/>
                        <a:buNone/>
                        <a:tabLst/>
                      </a:pPr>
                      <a:r>
                        <a:rPr kumimoji="0" lang="fr-CH" altLang="fr-FR" sz="11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Calibri" panose="020F0502020204030204" pitchFamily="34" charset="0"/>
                        </a:rPr>
                        <a:t>Dia 5b</a:t>
                      </a: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CH" altLang="fr-FR" sz="11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Calibri" panose="020F0502020204030204" pitchFamily="34" charset="0"/>
                        </a:rPr>
                        <a:t>Domaine public</a:t>
                      </a:r>
                    </a:p>
                    <a:p>
                      <a:pPr marL="0" marR="0" lvl="0" indent="0" algn="l" defTabSz="914400" rtl="0" eaLnBrk="1" fontAlgn="base" latinLnBrk="0" hangingPunct="1">
                        <a:lnSpc>
                          <a:spcPct val="115000"/>
                        </a:lnSpc>
                        <a:spcBef>
                          <a:spcPct val="0"/>
                        </a:spcBef>
                        <a:spcAft>
                          <a:spcPct val="0"/>
                        </a:spcAft>
                        <a:buClrTx/>
                        <a:buSzTx/>
                        <a:buFontTx/>
                        <a:buNone/>
                        <a:tabLst/>
                      </a:pPr>
                      <a:r>
                        <a:rPr kumimoji="0" lang="fr-CH" altLang="fr-FR" sz="11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 hominides.com</a:t>
                      </a:r>
                      <a:endParaRPr kumimoji="0" lang="fr-CH" altLang="fr-FR" sz="11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Calibri" panose="020F0502020204030204" pitchFamily="34"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2900260"/>
                  </a:ext>
                </a:extLst>
              </a:tr>
            </a:tbl>
          </a:graphicData>
        </a:graphic>
      </p:graphicFrame>
    </p:spTree>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1036</TotalTime>
  <Words>511</Words>
  <Application>Microsoft Office PowerPoint</Application>
  <PresentationFormat>Affichage à l'écran (4:3)</PresentationFormat>
  <Paragraphs>44</Paragraphs>
  <Slides>6</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vt:i4>
      </vt:variant>
    </vt:vector>
  </HeadingPairs>
  <TitlesOfParts>
    <vt:vector size="12" baseType="lpstr">
      <vt:lpstr>Arial</vt:lpstr>
      <vt:lpstr>MS PGothic</vt:lpstr>
      <vt:lpstr>Calibri</vt:lpstr>
      <vt:lpstr>Garamond</vt:lpstr>
      <vt:lpstr>MS PGothic</vt:lpstr>
      <vt:lpstr>Modèle par défaut</vt:lpstr>
      <vt:lpstr>Schémas de l’évolution générale et humaine</vt:lpstr>
      <vt:lpstr>Petite histoire des représentations de l’évolution générale</vt:lpstr>
      <vt:lpstr>Petite histoire des représentations de l’évolution générale</vt:lpstr>
      <vt:lpstr>Les anciennes représentations de                 l’évolution humaine</vt:lpstr>
      <vt:lpstr>Les représentations actuelles de l’évolution humaine</vt:lpstr>
      <vt:lpstr>Présentation PowerPoint</vt:lpstr>
    </vt:vector>
  </TitlesOfParts>
  <Company>Etat de Genève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L'Âge des métaux</dc:title>
  <dc:creator>MIEVILLED</dc:creator>
  <cp:lastModifiedBy>Favre Zeiser Nancy</cp:lastModifiedBy>
  <cp:revision>64</cp:revision>
  <dcterms:created xsi:type="dcterms:W3CDTF">2011-12-06T10:11:10Z</dcterms:created>
  <dcterms:modified xsi:type="dcterms:W3CDTF">2023-02-01T12:13:37Z</dcterms:modified>
</cp:coreProperties>
</file>