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4" autoAdjust="0"/>
    <p:restoredTop sz="94660"/>
  </p:normalViewPr>
  <p:slideViewPr>
    <p:cSldViewPr>
      <p:cViewPr>
        <p:scale>
          <a:sx n="150" d="100"/>
          <a:sy n="150" d="100"/>
        </p:scale>
        <p:origin x="-7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29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35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66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970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80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781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49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91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588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95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93A9-EBB1-44F0-A0AF-FADC11943A84}" type="datetimeFigureOut">
              <a:rPr lang="fr-CH" smtClean="0"/>
              <a:t>14.08.2014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DAFF-C263-4EBC-8097-2B4D3CD451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4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ominique\Dropbox\CIIP Histoire\EN COURS\DM\Thème 10_DM\Impérialisme\Armée romaine\Images\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60648"/>
            <a:ext cx="31027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-27384"/>
            <a:ext cx="7772400" cy="864095"/>
          </a:xfrm>
        </p:spPr>
        <p:txBody>
          <a:bodyPr>
            <a:normAutofit/>
          </a:bodyPr>
          <a:lstStyle/>
          <a:p>
            <a:r>
              <a:rPr lang="fr-CH" sz="3600" b="1" dirty="0" smtClean="0"/>
              <a:t>Equipement      et armes du légionnaire</a:t>
            </a:r>
            <a:endParaRPr lang="fr-CH" sz="3600" b="1" dirty="0"/>
          </a:p>
        </p:txBody>
      </p:sp>
      <p:pic>
        <p:nvPicPr>
          <p:cNvPr id="1030" name="Picture 6" descr="C:\Users\dominique\Dropbox\CIIP Histoire\EN COURS\DM\Thème 10_DM\Impérialisme\Armée romaine\Images\Arm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83445"/>
            <a:ext cx="11628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minique\Dropbox\CIIP Histoire\EN COURS\DM\Thème 10_DM\Impérialisme\Armée romaine\Images\Boucl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65004"/>
            <a:ext cx="1224136" cy="12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minique\Dropbox\CIIP Histoire\EN COURS\DM\Thème 10_DM\Impérialisme\Armée romaine\Images\Cas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59621"/>
            <a:ext cx="1163192" cy="11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minique\Dropbox\CIIP Histoire\EN COURS\DM\Thème 10_DM\Impérialisme\Armée romaine\Images\Ceintur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1" y="4065841"/>
            <a:ext cx="1190739" cy="11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minique\Dropbox\CIIP Histoire\EN COURS\DM\Thème 10_DM\Impérialisme\Armée romaine\Images\Gla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1162028" cy="11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ominique\Dropbox\CIIP Histoire\EN COURS\DM\Thème 10_DM\Impérialisme\Armée romaine\Images\Jambiè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85" y="5064971"/>
            <a:ext cx="1183096" cy="11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ominique\Dropbox\CIIP Histoire\EN COURS\DM\Thème 10_DM\Impérialisme\Armée romaine\Images\Javel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6" y="1052736"/>
            <a:ext cx="137409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dominique\Dropbox\CIIP Histoire\EN COURS\DM\Thème 10_DM\Impérialisme\Armée romaine\Images\Sanda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0" y="5345052"/>
            <a:ext cx="10382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8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02745"/>
              </p:ext>
            </p:extLst>
          </p:nvPr>
        </p:nvGraphicFramePr>
        <p:xfrm>
          <a:off x="1331640" y="548680"/>
          <a:ext cx="6552728" cy="4553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872"/>
                <a:gridCol w="5787856"/>
              </a:tblGrid>
              <a:tr h="3600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solidFill>
                            <a:schemeClr val="tx1"/>
                          </a:solidFill>
                        </a:rPr>
                        <a:t>Equipement et armes du légionnaire                                        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Crédits photographiques 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9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Dia 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effectLst/>
                        </a:rPr>
                        <a:t>CC Astrokey44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2a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2b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/>
                        <a:t>CC Ad </a:t>
                      </a:r>
                      <a:r>
                        <a:rPr lang="fr-FR" sz="1100" dirty="0" err="1" smtClean="0"/>
                        <a:t>Meskens</a:t>
                      </a:r>
                      <a:endParaRPr lang="fr-FR" sz="11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Pascal Radigue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3a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3b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/>
                        <a:t>CC Rept0n1x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FR" sz="1100" dirty="0" smtClean="0"/>
                        <a:t>CristianChirita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4a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4b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/>
                        <a:t>CC </a:t>
                      </a:r>
                      <a:r>
                        <a:rPr lang="fr-FR" sz="1100" dirty="0" err="1" smtClean="0"/>
                        <a:t>Wandalstouring</a:t>
                      </a:r>
                      <a:endParaRPr lang="fr-FR" sz="11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Wolfgang Sauber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5a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Dia5b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5c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MatthiasKabel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Marie-Lan Nguyen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Prioryman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6a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6b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fabryb13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Notafly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7a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7b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7c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MatthiasKabel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FR" sz="1100" dirty="0" err="1" smtClean="0"/>
                        <a:t>CristianChirita</a:t>
                      </a:r>
                      <a:endParaRPr lang="fr-FR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MatthiasKabel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8a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8b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Lalupa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Wandalstouring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9a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9b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 9c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</a:t>
                      </a:r>
                      <a:r>
                        <a:rPr lang="fr-CH" sz="1100" dirty="0" smtClean="0"/>
                        <a:t>Gaius Cornelius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CC Roland zh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CC Roland </a:t>
                      </a:r>
                      <a:r>
                        <a:rPr lang="fr-CH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zh</a:t>
                      </a:r>
                      <a:endParaRPr lang="fr-CH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1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296" y="490662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Armes défensives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91" y="620688"/>
            <a:ext cx="17736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24316" y="1556792"/>
            <a:ext cx="3687644" cy="4464496"/>
            <a:chOff x="524316" y="1628800"/>
            <a:chExt cx="3687644" cy="4464496"/>
          </a:xfrm>
        </p:grpSpPr>
        <p:pic>
          <p:nvPicPr>
            <p:cNvPr id="2052" name="Picture 4" descr="C:\Users\dominique\Dropbox\CIIP Histoire\EN COURS\DM\Thème 10_DM\Impérialisme\Armée romaine\Images\Metropolitan_helmeted_soldier_Roman_CC Ad Mesken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16" y="1628800"/>
              <a:ext cx="3615636" cy="424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596324" y="5839380"/>
              <a:ext cx="36156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Garamond" panose="02020404030301010803" pitchFamily="18" charset="0"/>
                </a:rPr>
                <a:t>Fragment en </a:t>
              </a:r>
              <a:r>
                <a:rPr lang="en-US" sz="1050" dirty="0" err="1" smtClean="0">
                  <a:latin typeface="Garamond" panose="02020404030301010803" pitchFamily="18" charset="0"/>
                </a:rPr>
                <a:t>marbre</a:t>
              </a:r>
              <a:r>
                <a:rPr lang="en-US" sz="1050" dirty="0" smtClean="0">
                  <a:latin typeface="Garamond" panose="02020404030301010803" pitchFamily="18" charset="0"/>
                </a:rPr>
                <a:t> </a:t>
              </a:r>
              <a:r>
                <a:rPr lang="en-US" sz="1050" dirty="0" err="1" smtClean="0">
                  <a:latin typeface="Garamond" panose="02020404030301010803" pitchFamily="18" charset="0"/>
                </a:rPr>
                <a:t>d’une</a:t>
              </a:r>
              <a:r>
                <a:rPr lang="en-US" sz="1050" dirty="0" smtClean="0">
                  <a:latin typeface="Garamond" panose="02020404030301010803" pitchFamily="18" charset="0"/>
                </a:rPr>
                <a:t> tête de </a:t>
              </a:r>
              <a:r>
                <a:rPr lang="en-US" sz="1050" dirty="0" err="1" smtClean="0">
                  <a:latin typeface="Garamond" panose="02020404030301010803" pitchFamily="18" charset="0"/>
                </a:rPr>
                <a:t>soldat</a:t>
              </a:r>
              <a:r>
                <a:rPr lang="en-US" sz="1050" dirty="0" smtClean="0">
                  <a:latin typeface="Garamond" panose="02020404030301010803" pitchFamily="18" charset="0"/>
                </a:rPr>
                <a:t> avec </a:t>
              </a:r>
              <a:r>
                <a:rPr lang="en-US" sz="1050" dirty="0" err="1" smtClean="0">
                  <a:latin typeface="Garamond" panose="02020404030301010803" pitchFamily="18" charset="0"/>
                </a:rPr>
                <a:t>casque</a:t>
              </a:r>
              <a:r>
                <a:rPr lang="en-US" sz="1050" dirty="0" smtClean="0">
                  <a:latin typeface="Garamond" panose="02020404030301010803" pitchFamily="18" charset="0"/>
                </a:rPr>
                <a:t>, 1er siècle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248000" y="2636912"/>
            <a:ext cx="4500464" cy="3600400"/>
            <a:chOff x="4248000" y="2636912"/>
            <a:chExt cx="4500464" cy="3600400"/>
          </a:xfrm>
        </p:grpSpPr>
        <p:pic>
          <p:nvPicPr>
            <p:cNvPr id="2051" name="Picture 3" descr="C:\Users\dominique\Dropbox\CIIP Histoire\EN COURS\DM\Thème 10_DM\Impérialisme\Armée romaine\Images\Casque de légionnaire au musée de Haguenau_CC Pascal Radigu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000" y="2636912"/>
              <a:ext cx="4500464" cy="337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940152" y="5983396"/>
              <a:ext cx="13681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latin typeface="Garamond" panose="02020404030301010803" pitchFamily="18" charset="0"/>
                </a:rPr>
                <a:t>Casque de légionnaire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0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90662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Armes défensives</a:t>
            </a:r>
            <a:endParaRPr lang="fr-CH" dirty="0"/>
          </a:p>
        </p:txBody>
      </p:sp>
      <p:pic>
        <p:nvPicPr>
          <p:cNvPr id="5" name="Picture 6" descr="C:\Users\dominique\Dropbox\CIIP Histoire\EN COURS\DM\Thème 10_DM\Impérialisme\Armée romaine\Images\Arm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18170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71278" y="1268760"/>
            <a:ext cx="3408634" cy="4790420"/>
            <a:chOff x="371278" y="1268760"/>
            <a:chExt cx="3408634" cy="4790420"/>
          </a:xfrm>
        </p:grpSpPr>
        <p:pic>
          <p:nvPicPr>
            <p:cNvPr id="3075" name="Picture 3" descr="C:\Users\dominique\Dropbox\CIIP Histoire\EN COURS\DM\Thème 10_DM\Impérialisme\Armée romaine\Images\Replica_armour_of_a_Roman_legionary,_Worcester_City_Art_Gallery_&amp;_Museum,_England_-_CC Green Lan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8" y="1268760"/>
              <a:ext cx="3408634" cy="454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947342" y="5805264"/>
              <a:ext cx="23285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Réplique d’armure de légionnaire romain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923928" y="2852936"/>
            <a:ext cx="4860539" cy="3494276"/>
            <a:chOff x="3923928" y="2852936"/>
            <a:chExt cx="4860539" cy="3494276"/>
          </a:xfrm>
        </p:grpSpPr>
        <p:pic>
          <p:nvPicPr>
            <p:cNvPr id="3074" name="Picture 2" descr="C:\Users\dominique\Dropbox\CIIP Histoire\EN COURS\DM\Thème 10_DM\Impérialisme\Armée romaine\Images\Roman_turtle_formation_on_trajan_column_C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852936"/>
              <a:ext cx="4860539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103648" y="6093296"/>
              <a:ext cx="25646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Formation de tortue, colonne Trajan, Rome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Armes défensives</a:t>
            </a:r>
            <a:endParaRPr lang="fr-CH" dirty="0"/>
          </a:p>
        </p:txBody>
      </p:sp>
      <p:pic>
        <p:nvPicPr>
          <p:cNvPr id="5" name="Picture 7" descr="C:\Users\dominique\Dropbox\CIIP Histoire\EN COURS\DM\Thème 10_DM\Impérialisme\Armée romaine\Images\Bouc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190720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403648" y="1196752"/>
            <a:ext cx="2788994" cy="5256584"/>
            <a:chOff x="1403648" y="1196752"/>
            <a:chExt cx="2788994" cy="525658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196752"/>
              <a:ext cx="2788994" cy="4824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403648" y="6037838"/>
              <a:ext cx="27889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 smtClean="0">
                  <a:latin typeface="Garamond" panose="02020404030301010803" pitchFamily="18" charset="0"/>
                </a:rPr>
                <a:t>Reconstitution des vêtements et armes d’un légionnaire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100183" y="2708920"/>
            <a:ext cx="2557787" cy="3566284"/>
            <a:chOff x="5100183" y="2708920"/>
            <a:chExt cx="2557787" cy="3566284"/>
          </a:xfrm>
        </p:grpSpPr>
        <p:pic>
          <p:nvPicPr>
            <p:cNvPr id="1030" name="Picture 6" descr="C:\Users\dominique\Dropbox\CIIP Histoire\EN COURS\DM\Thème 10_DM\Impérialisme\Armée romaine\Images\Roman Museum, Vienna. Weapon frieze ( 1st century )_CC Wolfgang Saub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183" y="2708920"/>
              <a:ext cx="2557787" cy="332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172191" y="6021288"/>
              <a:ext cx="24241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Bas relief, bouclier de légionnaire, 1</a:t>
              </a:r>
              <a:r>
                <a:rPr lang="fr-CH" sz="1050" baseline="30000" dirty="0" smtClean="0">
                  <a:latin typeface="Garamond" panose="02020404030301010803" pitchFamily="18" charset="0"/>
                </a:rPr>
                <a:t>er</a:t>
              </a:r>
              <a:r>
                <a:rPr lang="fr-CH" sz="1050" dirty="0" smtClean="0">
                  <a:latin typeface="Garamond" panose="02020404030301010803" pitchFamily="18" charset="0"/>
                </a:rPr>
                <a:t> siècle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79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Equipement</a:t>
            </a:r>
            <a:endParaRPr lang="fr-CH" dirty="0"/>
          </a:p>
        </p:txBody>
      </p:sp>
      <p:pic>
        <p:nvPicPr>
          <p:cNvPr id="5" name="Picture 13" descr="C:\Users\dominique\Dropbox\CIIP Histoire\EN COURS\DM\Thème 10_DM\Impérialisme\Armée romaine\Images\Sa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076"/>
            <a:ext cx="1728192" cy="16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12633" y="1916833"/>
            <a:ext cx="2907239" cy="4142348"/>
            <a:chOff x="467544" y="1916833"/>
            <a:chExt cx="2907239" cy="41423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16833"/>
              <a:ext cx="2907239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115616" y="5805265"/>
              <a:ext cx="15841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Reconstitution de </a:t>
              </a:r>
              <a:r>
                <a:rPr lang="fr-CH" sz="1050" dirty="0" err="1" smtClean="0">
                  <a:latin typeface="Garamond" panose="02020404030301010803" pitchFamily="18" charset="0"/>
                </a:rPr>
                <a:t>caligae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131840" y="1196751"/>
            <a:ext cx="3420381" cy="2990221"/>
            <a:chOff x="3131840" y="1196751"/>
            <a:chExt cx="3420381" cy="2990221"/>
          </a:xfrm>
        </p:grpSpPr>
        <p:pic>
          <p:nvPicPr>
            <p:cNvPr id="3075" name="Picture 3" descr="C:\Users\dominique\Dropbox\CIIP Histoire\EN COURS\DM\Thème 10_DM\Impérialisme\Armée romaine\Images\Belvedere_Apollo_Pio-Clementino_Musées du Vatic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196751"/>
              <a:ext cx="3420381" cy="273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3491880" y="3933056"/>
              <a:ext cx="21602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latin typeface="Garamond" panose="02020404030301010803" pitchFamily="18" charset="0"/>
                </a:rPr>
                <a:t>Apollon du </a:t>
              </a:r>
              <a:r>
                <a:rPr lang="fr-CH" sz="1050" dirty="0" smtClean="0">
                  <a:latin typeface="Garamond" panose="02020404030301010803" pitchFamily="18" charset="0"/>
                </a:rPr>
                <a:t>Belvédère, détail, 2</a:t>
              </a:r>
              <a:r>
                <a:rPr lang="fr-CH" sz="1050" baseline="30000" dirty="0" smtClean="0">
                  <a:latin typeface="Garamond" panose="02020404030301010803" pitchFamily="18" charset="0"/>
                </a:rPr>
                <a:t>e</a:t>
              </a:r>
              <a:r>
                <a:rPr lang="fr-CH" sz="1050" dirty="0" smtClean="0">
                  <a:latin typeface="Garamond" panose="02020404030301010803" pitchFamily="18" charset="0"/>
                </a:rPr>
                <a:t> siècle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703255" y="3429000"/>
            <a:ext cx="2901193" cy="3062228"/>
            <a:chOff x="5703255" y="3429000"/>
            <a:chExt cx="2901193" cy="30622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255" y="3429000"/>
              <a:ext cx="2901193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6444208" y="6237312"/>
              <a:ext cx="1605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err="1" smtClean="0">
                  <a:latin typeface="Garamond" panose="02020404030301010803" pitchFamily="18" charset="0"/>
                </a:rPr>
                <a:t>Caligae</a:t>
              </a:r>
              <a:r>
                <a:rPr lang="fr-CH" sz="1050" dirty="0" smtClean="0">
                  <a:latin typeface="Garamond" panose="02020404030301010803" pitchFamily="18" charset="0"/>
                </a:rPr>
                <a:t>, </a:t>
              </a:r>
              <a:r>
                <a:rPr lang="fr-CH" sz="1050" dirty="0">
                  <a:latin typeface="Garamond" panose="02020404030301010803" pitchFamily="18" charset="0"/>
                </a:rPr>
                <a:t>E</a:t>
              </a:r>
              <a:r>
                <a:rPr lang="fr-CH" sz="1050" dirty="0" smtClean="0">
                  <a:latin typeface="Garamond" panose="02020404030301010803" pitchFamily="18" charset="0"/>
                </a:rPr>
                <a:t>gypte, 1</a:t>
              </a:r>
              <a:r>
                <a:rPr lang="fr-CH" sz="1050" baseline="30000" dirty="0" smtClean="0">
                  <a:latin typeface="Garamond" panose="02020404030301010803" pitchFamily="18" charset="0"/>
                </a:rPr>
                <a:t>er</a:t>
              </a:r>
              <a:r>
                <a:rPr lang="fr-CH" sz="1050" dirty="0" smtClean="0">
                  <a:latin typeface="Garamond" panose="02020404030301010803" pitchFamily="18" charset="0"/>
                </a:rPr>
                <a:t> siècle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09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Equipement</a:t>
            </a:r>
            <a:endParaRPr lang="fr-CH" dirty="0"/>
          </a:p>
        </p:txBody>
      </p:sp>
      <p:pic>
        <p:nvPicPr>
          <p:cNvPr id="5" name="Picture 9" descr="C:\Users\dominique\Dropbox\CIIP Histoire\EN COURS\DM\Thème 10_DM\Impérialisme\Armée romaine\Images\Ceint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115616" y="1196752"/>
            <a:ext cx="2952328" cy="5096018"/>
            <a:chOff x="1115616" y="1196752"/>
            <a:chExt cx="2952328" cy="509601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96752"/>
              <a:ext cx="2952328" cy="4695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115616" y="5877272"/>
              <a:ext cx="29523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 smtClean="0">
                  <a:latin typeface="Garamond" panose="02020404030301010803" pitchFamily="18" charset="0"/>
                </a:rPr>
                <a:t>Reconstitution de la tenue d’un tribun  militaire   sous Auguste.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681725" y="2564904"/>
            <a:ext cx="4053026" cy="3278252"/>
            <a:chOff x="4681725" y="2564904"/>
            <a:chExt cx="4053026" cy="3278252"/>
          </a:xfrm>
        </p:grpSpPr>
        <p:pic>
          <p:nvPicPr>
            <p:cNvPr id="4098" name="Picture 2" descr="C:\Users\dominique\Dropbox\CIIP Histoire\EN COURS\DM\Thème 10_DM\Impérialisme\Armée romaine\Images\LegionariaCingulum_CC Notafl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725" y="2564904"/>
              <a:ext cx="4053026" cy="303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5148064" y="5589240"/>
              <a:ext cx="31306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Reconstitution de l’équipement d’un légionnaire romain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Armes offensives</a:t>
            </a:r>
            <a:endParaRPr lang="fr-CH" dirty="0"/>
          </a:p>
        </p:txBody>
      </p:sp>
      <p:pic>
        <p:nvPicPr>
          <p:cNvPr id="5" name="Picture 10" descr="C:\Users\dominique\Dropbox\CIIP Histoire\EN COURS\DM\Thème 10_DM\Impérialisme\Armée romaine\Images\Gla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950392" y="1196751"/>
            <a:ext cx="2232248" cy="5078453"/>
            <a:chOff x="950392" y="1196751"/>
            <a:chExt cx="2232248" cy="507845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23" y="1196751"/>
              <a:ext cx="2009409" cy="482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950392" y="6021288"/>
              <a:ext cx="2232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Centurion romain, 1</a:t>
              </a:r>
              <a:r>
                <a:rPr lang="fr-CH" sz="1050" baseline="30000" dirty="0" smtClean="0">
                  <a:latin typeface="Garamond" panose="02020404030301010803" pitchFamily="18" charset="0"/>
                </a:rPr>
                <a:t>er</a:t>
              </a:r>
              <a:r>
                <a:rPr lang="fr-CH" sz="1050" dirty="0" smtClean="0">
                  <a:latin typeface="Garamond" panose="02020404030301010803" pitchFamily="18" charset="0"/>
                </a:rPr>
                <a:t> siècle avant J.-C.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63888" y="1907971"/>
            <a:ext cx="2304256" cy="3105205"/>
            <a:chOff x="3563888" y="1124744"/>
            <a:chExt cx="2304256" cy="3105205"/>
          </a:xfrm>
        </p:grpSpPr>
        <p:pic>
          <p:nvPicPr>
            <p:cNvPr id="5122" name="Picture 2" descr="C:\Users\dominique\Dropbox\CIIP Histoire\EN COURS\DM\Thème 10_DM\Impérialisme\Armée romaine\Images\AdamclisiMetope28_CC CristianChirit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124744"/>
              <a:ext cx="2304256" cy="285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666232" y="3976033"/>
              <a:ext cx="21172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Légionnaires, colonne Trajan, Rome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6588224" y="2455004"/>
            <a:ext cx="1582235" cy="3710300"/>
            <a:chOff x="6588224" y="2204864"/>
            <a:chExt cx="1582235" cy="3710300"/>
          </a:xfrm>
        </p:grpSpPr>
        <p:sp>
          <p:nvSpPr>
            <p:cNvPr id="11" name="ZoneTexte 10"/>
            <p:cNvSpPr txBox="1"/>
            <p:nvPr/>
          </p:nvSpPr>
          <p:spPr>
            <a:xfrm>
              <a:off x="6732240" y="5661248"/>
              <a:ext cx="129614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Glaive du légionnaire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  <p:pic>
          <p:nvPicPr>
            <p:cNvPr id="8" name="Image 7" descr="640px-Gladius_in_han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204864"/>
              <a:ext cx="1582235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6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2129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Armes offensives</a:t>
            </a:r>
            <a:endParaRPr lang="fr-CH" dirty="0"/>
          </a:p>
        </p:txBody>
      </p:sp>
      <p:pic>
        <p:nvPicPr>
          <p:cNvPr id="5" name="Picture 12" descr="C:\Users\dominique\Dropbox\CIIP Histoire\EN COURS\DM\Thème 10_DM\Impérialisme\Armée romaine\Images\Jave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78" y="476672"/>
            <a:ext cx="19752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67544" y="1124744"/>
            <a:ext cx="4900754" cy="3246448"/>
            <a:chOff x="467544" y="1124744"/>
            <a:chExt cx="4900754" cy="3246448"/>
          </a:xfrm>
        </p:grpSpPr>
        <p:pic>
          <p:nvPicPr>
            <p:cNvPr id="6146" name="Picture 2" descr="C:\Users\dominique\Dropbox\CIIP Histoire\EN COURS\DM\Thème 10_DM\Impérialisme\Armée romaine\Images\Campitelli_-_Campidoglio_Tabularium_-_Lacus_Curtius_1020814_CC Lalup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24744"/>
              <a:ext cx="4900754" cy="299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051720" y="4117276"/>
              <a:ext cx="129614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Cavalier avec pilum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923928" y="2621010"/>
            <a:ext cx="4727701" cy="3832326"/>
            <a:chOff x="3923928" y="2621010"/>
            <a:chExt cx="4727701" cy="383232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21010"/>
              <a:ext cx="4727701" cy="354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652120" y="6199420"/>
              <a:ext cx="16561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Reconstitution d’un pilum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12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8267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Equipement</a:t>
            </a:r>
            <a:endParaRPr lang="fr-CH" dirty="0"/>
          </a:p>
        </p:txBody>
      </p:sp>
      <p:grpSp>
        <p:nvGrpSpPr>
          <p:cNvPr id="7" name="Groupe 6"/>
          <p:cNvGrpSpPr/>
          <p:nvPr/>
        </p:nvGrpSpPr>
        <p:grpSpPr>
          <a:xfrm>
            <a:off x="418592" y="2420888"/>
            <a:ext cx="5126876" cy="4005987"/>
            <a:chOff x="418592" y="2420888"/>
            <a:chExt cx="5126876" cy="4005987"/>
          </a:xfrm>
        </p:grpSpPr>
        <p:pic>
          <p:nvPicPr>
            <p:cNvPr id="7170" name="Picture 2" descr="C:\Users\dominique\Dropbox\CIIP Histoire\EN COURS\DM\Thème 10_DM\Impérialisme\Armée romaine\Images\Sarcina_detail_Domaine publi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92" y="2420888"/>
              <a:ext cx="5126876" cy="375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841490" y="6172959"/>
              <a:ext cx="2370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Paquetage de marche d’un soldat romain</a:t>
              </a:r>
              <a:endParaRPr lang="fr-CH" sz="105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275856" y="404664"/>
            <a:ext cx="5765611" cy="5654516"/>
            <a:chOff x="3275856" y="404664"/>
            <a:chExt cx="5765611" cy="5654516"/>
          </a:xfrm>
        </p:grpSpPr>
        <p:sp>
          <p:nvSpPr>
            <p:cNvPr id="3" name="ZoneTexte 2"/>
            <p:cNvSpPr txBox="1"/>
            <p:nvPr/>
          </p:nvSpPr>
          <p:spPr>
            <a:xfrm>
              <a:off x="6270519" y="5805264"/>
              <a:ext cx="27709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 smtClean="0">
                  <a:latin typeface="Garamond" panose="02020404030301010803" pitchFamily="18" charset="0"/>
                </a:rPr>
                <a:t>Reconstitution de l’équipement d’un légionnaire</a:t>
              </a:r>
            </a:p>
          </p:txBody>
        </p:sp>
        <p:pic>
          <p:nvPicPr>
            <p:cNvPr id="2" name="Image 1" descr="640px-Legio_XXI_Rapax_-_Sechseläuten_2011_-_Lindenhof_2011-04-10_15-53-0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167510"/>
              <a:ext cx="2448272" cy="3687710"/>
            </a:xfrm>
            <a:prstGeom prst="rect">
              <a:avLst/>
            </a:prstGeom>
          </p:spPr>
        </p:pic>
        <p:pic>
          <p:nvPicPr>
            <p:cNvPr id="8" name="Image 7" descr="1280px-Legio_XXI_Rapax_-_Sechseläuten_2011_-_Lindenhof_2011-04-09_19-18-2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04664"/>
              <a:ext cx="390144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92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224</Words>
  <Application>Microsoft Office PowerPoint</Application>
  <PresentationFormat>Affichage à l'écran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Equipement      et armes du légionnaire</vt:lpstr>
      <vt:lpstr>Armes défensives</vt:lpstr>
      <vt:lpstr>Armes défensives</vt:lpstr>
      <vt:lpstr>Armes défensives</vt:lpstr>
      <vt:lpstr>Equipement</vt:lpstr>
      <vt:lpstr>Equipement</vt:lpstr>
      <vt:lpstr>Armes offensives</vt:lpstr>
      <vt:lpstr>Armes offensives</vt:lpstr>
      <vt:lpstr>Equipement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Equipement et armes du légionnaire</dc:title>
  <dc:creator>dominique</dc:creator>
  <cp:lastModifiedBy>Madeleine</cp:lastModifiedBy>
  <cp:revision>55</cp:revision>
  <dcterms:created xsi:type="dcterms:W3CDTF">2013-03-16T14:46:32Z</dcterms:created>
  <dcterms:modified xsi:type="dcterms:W3CDTF">2014-08-14T18:42:55Z</dcterms:modified>
</cp:coreProperties>
</file>