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8" r:id="rId6"/>
    <p:sldId id="274" r:id="rId7"/>
    <p:sldId id="264" r:id="rId8"/>
    <p:sldId id="265" r:id="rId9"/>
    <p:sldId id="266" r:id="rId10"/>
    <p:sldId id="267" r:id="rId11"/>
    <p:sldId id="275" r:id="rId12"/>
    <p:sldId id="27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153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8571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57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30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186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8924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00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35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812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089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13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700E-B5FD-48F4-BB18-DF398669BEFB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B291-652C-4480-977D-DD194ED3AB4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72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6/Legio_XXI_Rapax_-_Astragal_-_Sechsel%C3%A4uten_2011_-_Lindenhof_2011-04-10_15-41-20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aventicum.org/fr/Musee/expop/images/jetons_228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Jeux et jouets à l’époque romaine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16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Buffle à roulettes en terre cuite</a:t>
            </a:r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017835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Chien (ou chacal) en terre </a:t>
            </a:r>
            <a:r>
              <a:rPr lang="fr-CH" dirty="0" smtClean="0"/>
              <a:t>cuite</a:t>
            </a:r>
            <a:br>
              <a:rPr lang="fr-CH" dirty="0" smtClean="0"/>
            </a:br>
            <a:r>
              <a:rPr lang="fr-CH" sz="2700" dirty="0" smtClean="0"/>
              <a:t>Courroux (JU), vers </a:t>
            </a:r>
            <a:r>
              <a:rPr lang="fr-CH" sz="2700" dirty="0"/>
              <a:t>70 – 160 </a:t>
            </a:r>
            <a:r>
              <a:rPr lang="fr-CH" sz="2700" dirty="0" smtClean="0"/>
              <a:t>après </a:t>
            </a:r>
            <a:r>
              <a:rPr lang="fr-CH" sz="2700" dirty="0"/>
              <a:t>J.-C.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1"/>
            <a:ext cx="2952328" cy="486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4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16589"/>
              </p:ext>
            </p:extLst>
          </p:nvPr>
        </p:nvGraphicFramePr>
        <p:xfrm>
          <a:off x="2552700" y="1844834"/>
          <a:ext cx="4035524" cy="3225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Jeux et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jouets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Crédits photographiques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-----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2a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effectLst/>
                        </a:rPr>
                        <a:t>CC </a:t>
                      </a:r>
                      <a:r>
                        <a:rPr lang="fr-CH" sz="1100">
                          <a:effectLst/>
                        </a:rPr>
                        <a:t>Marcus Cyron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2b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Domaine public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2c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CC </a:t>
                      </a:r>
                      <a:r>
                        <a:rPr lang="fr-CH" sz="1100" u="none" dirty="0">
                          <a:effectLst/>
                        </a:rPr>
                        <a:t>Roland </a:t>
                      </a:r>
                      <a:r>
                        <a:rPr lang="fr-CH" sz="1100" u="none" dirty="0" err="1" smtClean="0">
                          <a:effectLst/>
                        </a:rPr>
                        <a:t>zh</a:t>
                      </a:r>
                      <a:endParaRPr lang="fr-CH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2d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CC </a:t>
                      </a:r>
                      <a:r>
                        <a:rPr lang="fr-CH" sz="1100" u="none" dirty="0">
                          <a:effectLst/>
                        </a:rPr>
                        <a:t>Roland </a:t>
                      </a:r>
                      <a:r>
                        <a:rPr lang="fr-CH" sz="1100" u="none" dirty="0" err="1">
                          <a:effectLst/>
                        </a:rPr>
                        <a:t>zh</a:t>
                      </a:r>
                      <a:endParaRPr lang="fr-CH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AVENTICUM-Site et musée romain D’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Avenches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4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©Musée d’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Augst</a:t>
                      </a: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photo 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Ursi</a:t>
                      </a: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Schild</a:t>
                      </a:r>
                      <a:endParaRPr lang="fr-CH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>
                          <a:effectLst/>
                        </a:rPr>
                        <a:t> </a:t>
                      </a: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© AVENTICUM-Site et musée romain D’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Avenches</a:t>
                      </a:r>
                      <a:endParaRPr lang="fr-CH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>
                          <a:effectLst/>
                        </a:rPr>
                        <a:t> ©OCC-SAR Porrentruy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 CC </a:t>
                      </a:r>
                      <a:r>
                        <a:rPr lang="fr-CH" sz="1100" u="none" dirty="0" err="1">
                          <a:effectLst/>
                        </a:rPr>
                        <a:t>Marie-Lan</a:t>
                      </a:r>
                      <a:r>
                        <a:rPr lang="fr-CH" sz="1100" u="none" dirty="0">
                          <a:effectLst/>
                        </a:rPr>
                        <a:t> Nguyen </a:t>
                      </a:r>
                      <a:r>
                        <a:rPr lang="fr-CH" sz="1100" dirty="0">
                          <a:effectLst/>
                        </a:rPr>
                        <a:t>(2009)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8a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>
                          <a:effectLst/>
                        </a:rPr>
                        <a:t> Domaine public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8b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>
                          <a:effectLst/>
                        </a:rPr>
                        <a:t>© Marie-Lan Nguyen/Wikimedia Commons</a:t>
                      </a:r>
                      <a:endParaRPr lang="fr-CH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 Domaine </a:t>
                      </a:r>
                      <a:r>
                        <a:rPr lang="fr-CH" sz="1100" dirty="0" smtClean="0">
                          <a:effectLst/>
                        </a:rPr>
                        <a:t>public, </a:t>
                      </a:r>
                      <a:r>
                        <a:rPr lang="fr-CH" sz="1100" dirty="0" err="1" smtClean="0">
                          <a:effectLst/>
                        </a:rPr>
                        <a:t>Nanosanchez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 Domaine </a:t>
                      </a:r>
                      <a:r>
                        <a:rPr lang="fr-CH" sz="1100" dirty="0" smtClean="0">
                          <a:effectLst/>
                        </a:rPr>
                        <a:t>public, </a:t>
                      </a:r>
                      <a:r>
                        <a:rPr lang="fr-CH" sz="1100" dirty="0" err="1" smtClean="0">
                          <a:effectLst/>
                        </a:rPr>
                        <a:t>Jastrow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H" sz="1100" dirty="0">
                          <a:effectLst/>
                        </a:rPr>
                        <a:t>©OCC-SAR Porrentruy</a:t>
                      </a:r>
                      <a:endParaRPr lang="fr-CH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952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35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Jeu d’osselets ou astragale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74" y="3573016"/>
            <a:ext cx="2949770" cy="25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Image 3" descr="File:Legio XXI Rapax - Astragal - Sechseläuten 2011 - Lindenhof 2011-04-10 15-41-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61332" cy="19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http://upload.wikimedia.org/wikipedia/commons/8/80/Pergamonmuseum_-_Antikensammlung_-_Kn%C3%B6chelspielerin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9" y="1124744"/>
            <a:ext cx="2579514" cy="34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1" descr="http://upload.wikimedia.org/wikipedia/commons/8/83/Medea_children_MAN_Napoli_Inv89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2608682" cy="32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Jeu des dou</a:t>
            </a:r>
            <a:r>
              <a:rPr lang="fr-CH" dirty="0"/>
              <a:t>z</a:t>
            </a:r>
            <a:r>
              <a:rPr lang="fr-CH" dirty="0" smtClean="0"/>
              <a:t>e lignes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 </a:t>
            </a:r>
          </a:p>
          <a:p>
            <a:endParaRPr lang="fr-CH" dirty="0"/>
          </a:p>
        </p:txBody>
      </p:sp>
      <p:pic>
        <p:nvPicPr>
          <p:cNvPr id="4" name="Picture 2" descr="C:\Users\Claudine\Documents\Scanned Documents\Histoire CIIP\Des goûts et des couleurs\Jeu des douze lignes_Ave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688632" cy="37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55172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Table de jeu en marbre, </a:t>
            </a:r>
            <a:r>
              <a:rPr lang="fr-CH" dirty="0" err="1" smtClean="0"/>
              <a:t>Avenches</a:t>
            </a:r>
            <a:r>
              <a:rPr lang="fr-CH" dirty="0" smtClean="0"/>
              <a:t> (VD)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50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Table de jeu avec jetons et dé</a:t>
            </a:r>
            <a:br>
              <a:rPr lang="fr-CH" dirty="0" smtClean="0"/>
            </a:br>
            <a:r>
              <a:rPr lang="fr-CH" sz="2700" dirty="0" err="1" smtClean="0"/>
              <a:t>Augst</a:t>
            </a:r>
            <a:r>
              <a:rPr lang="fr-CH" sz="2700" dirty="0" smtClean="0"/>
              <a:t> (BL</a:t>
            </a:r>
            <a:r>
              <a:rPr lang="fr-CH" sz="2700" smtClean="0"/>
              <a:t>), 1</a:t>
            </a:r>
            <a:r>
              <a:rPr lang="fr-CH" sz="2700" baseline="30000" smtClean="0"/>
              <a:t>er</a:t>
            </a:r>
            <a:r>
              <a:rPr lang="fr-CH" sz="2700" smtClean="0"/>
              <a:t>- 4</a:t>
            </a:r>
            <a:r>
              <a:rPr lang="fr-CH" sz="2700" baseline="30000" smtClean="0"/>
              <a:t>e</a:t>
            </a:r>
            <a:r>
              <a:rPr lang="fr-CH" sz="2700" smtClean="0"/>
              <a:t> siècles </a:t>
            </a:r>
            <a:r>
              <a:rPr lang="fr-CH" sz="2700" dirty="0" smtClean="0"/>
              <a:t>après J.-C.</a:t>
            </a:r>
            <a:endParaRPr lang="fr-CH" sz="2700" dirty="0"/>
          </a:p>
        </p:txBody>
      </p:sp>
      <p:pic>
        <p:nvPicPr>
          <p:cNvPr id="1027" name="Picture 3" descr="C:\Users\Claudine\Dropbox\CIIP Histoire\Demandes droits\Tableau droits thème 08 nouveau\Ressources images thème 8\DVD\Augusta Raurica_MDIAD_0366_Foto Ursi Sch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3" y="1628800"/>
            <a:ext cx="65351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venticum.org/fr/Musee/expop/images/jetons_228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9080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Pions et jetons</a:t>
            </a:r>
            <a:r>
              <a:rPr lang="fr-CH" dirty="0"/>
              <a:t>, </a:t>
            </a:r>
            <a:r>
              <a:rPr lang="fr-CH" dirty="0" err="1"/>
              <a:t>Avenches</a:t>
            </a:r>
            <a:r>
              <a:rPr lang="fr-CH" dirty="0"/>
              <a:t> (VD)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755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fr-CH" sz="2200" dirty="0" smtClean="0"/>
              <a:t/>
            </a:r>
            <a:br>
              <a:rPr lang="fr-CH" sz="2200" dirty="0" smtClean="0"/>
            </a:br>
            <a:r>
              <a:rPr lang="fr-CH" sz="2200" dirty="0" smtClean="0"/>
              <a:t>Parmi les deux douzaines de jetons, </a:t>
            </a:r>
            <a:r>
              <a:rPr lang="fr-CH" sz="2200" dirty="0"/>
              <a:t>les uns </a:t>
            </a:r>
            <a:r>
              <a:rPr lang="fr-CH" sz="2200" dirty="0" smtClean="0"/>
              <a:t>sont ornés </a:t>
            </a:r>
            <a:r>
              <a:rPr lang="fr-CH" sz="2200" dirty="0"/>
              <a:t>de </a:t>
            </a:r>
            <a:r>
              <a:rPr lang="fr-CH" sz="2200" dirty="0" smtClean="0"/>
              <a:t>cercles</a:t>
            </a:r>
            <a:br>
              <a:rPr lang="fr-CH" sz="2200" dirty="0" smtClean="0"/>
            </a:br>
            <a:r>
              <a:rPr lang="fr-CH" sz="2200" dirty="0" smtClean="0"/>
              <a:t>concentriques</a:t>
            </a:r>
            <a:r>
              <a:rPr lang="fr-CH" sz="2200" dirty="0"/>
              <a:t>, les autres </a:t>
            </a:r>
            <a:r>
              <a:rPr lang="fr-CH" sz="2200" dirty="0" smtClean="0"/>
              <a:t>lisses.</a:t>
            </a:r>
            <a:br>
              <a:rPr lang="fr-CH" sz="2200" dirty="0" smtClean="0"/>
            </a:br>
            <a:r>
              <a:rPr lang="fr-CH" sz="2200" dirty="0" smtClean="0"/>
              <a:t>Le  fait </a:t>
            </a:r>
            <a:r>
              <a:rPr lang="fr-CH" sz="2200" dirty="0"/>
              <a:t>qu’il y en ait 2 x 12 permet d’envisager un jeu comme le </a:t>
            </a:r>
            <a:r>
              <a:rPr lang="fr-CH" sz="2200" i="1" dirty="0" err="1"/>
              <a:t>ludus</a:t>
            </a:r>
            <a:r>
              <a:rPr lang="fr-CH" sz="2200" i="1" dirty="0"/>
              <a:t> </a:t>
            </a:r>
            <a:r>
              <a:rPr lang="fr-CH" sz="2200" i="1" dirty="0" smtClean="0"/>
              <a:t>XII</a:t>
            </a:r>
            <a:br>
              <a:rPr lang="fr-CH" sz="2200" i="1" dirty="0" smtClean="0"/>
            </a:br>
            <a:r>
              <a:rPr lang="fr-CH" sz="2200" i="1" dirty="0" err="1" smtClean="0"/>
              <a:t>scriptorum</a:t>
            </a:r>
            <a:r>
              <a:rPr lang="fr-CH" sz="2200" dirty="0"/>
              <a:t>, l’ancêtre probable du backgammon (jacquet, trictrac).</a:t>
            </a:r>
            <a:r>
              <a:rPr lang="fr-CH" dirty="0"/>
              <a:t/>
            </a:r>
            <a:br>
              <a:rPr lang="fr-CH" dirty="0"/>
            </a:b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1" y="1276311"/>
            <a:ext cx="5544616" cy="371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26064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/>
              <a:t>Jetons de jeu en os, découverts dans une tombe</a:t>
            </a:r>
          </a:p>
          <a:p>
            <a:pPr algn="ctr"/>
            <a:r>
              <a:rPr lang="fr-CH" sz="1600" dirty="0" smtClean="0"/>
              <a:t>Courroux (JU), </a:t>
            </a:r>
            <a:r>
              <a:rPr lang="fr-CH" sz="1600" dirty="0"/>
              <a:t>Dernier tiers du 1</a:t>
            </a:r>
            <a:r>
              <a:rPr lang="fr-CH" sz="1600" baseline="30000" dirty="0"/>
              <a:t>er</a:t>
            </a:r>
            <a:r>
              <a:rPr lang="fr-CH" sz="1600" dirty="0"/>
              <a:t> s. – début 2</a:t>
            </a:r>
            <a:r>
              <a:rPr lang="fr-CH" sz="1600" baseline="30000" dirty="0"/>
              <a:t>e</a:t>
            </a:r>
            <a:r>
              <a:rPr lang="fr-CH" sz="1600" dirty="0"/>
              <a:t> siècle </a:t>
            </a:r>
            <a:r>
              <a:rPr lang="fr-CH" sz="1600" dirty="0" smtClean="0"/>
              <a:t>après  </a:t>
            </a:r>
            <a:r>
              <a:rPr lang="fr-CH" sz="1600" dirty="0"/>
              <a:t>J.-C</a:t>
            </a:r>
            <a:r>
              <a:rPr lang="fr-CH" sz="1600" dirty="0" smtClean="0"/>
              <a:t>. </a:t>
            </a:r>
            <a:endParaRPr lang="fr-CH" sz="1600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910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Enfants jouant aux noix et à la balle</a:t>
            </a:r>
            <a:endParaRPr lang="fr-CH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0254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Poupées</a:t>
            </a:r>
            <a:endParaRPr lang="fr-C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7"/>
            <a:ext cx="2238502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94" y="1340766"/>
            <a:ext cx="2081511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En ivoire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5779994" y="6133946"/>
            <a:ext cx="208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En terre cuite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03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Cheval en terre cuite</a:t>
            </a:r>
            <a:br>
              <a:rPr lang="fr-CH" dirty="0" smtClean="0"/>
            </a:br>
            <a:r>
              <a:rPr lang="fr-CH" sz="2700" dirty="0" smtClean="0"/>
              <a:t>4</a:t>
            </a:r>
            <a:r>
              <a:rPr lang="fr-CH" sz="2700" baseline="30000" dirty="0" smtClean="0"/>
              <a:t>e</a:t>
            </a:r>
            <a:r>
              <a:rPr lang="fr-CH" sz="2700" dirty="0" smtClean="0"/>
              <a:t> siècle après J.-C.</a:t>
            </a:r>
            <a:endParaRPr lang="fr-CH" sz="27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33" y="2082229"/>
            <a:ext cx="6333334" cy="35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182</Words>
  <Application>Microsoft Office PowerPoint</Application>
  <PresentationFormat>Affichage à l'écran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Jeux et jouets à l’époque romaine</vt:lpstr>
      <vt:lpstr>Jeu d’osselets ou astragale</vt:lpstr>
      <vt:lpstr>Jeu des douze lignes</vt:lpstr>
      <vt:lpstr>Table de jeu avec jetons et dé Augst (BL), 1er- 4e siècles après J.-C.</vt:lpstr>
      <vt:lpstr>Pions et jetons, Avenches (VD) </vt:lpstr>
      <vt:lpstr> Parmi les deux douzaines de jetons, les uns sont ornés de cercles concentriques, les autres lisses. Le  fait qu’il y en ait 2 x 12 permet d’envisager un jeu comme le ludus XII scriptorum, l’ancêtre probable du backgammon (jacquet, trictrac). </vt:lpstr>
      <vt:lpstr>Enfants jouant aux noix et à la balle</vt:lpstr>
      <vt:lpstr>Poupées</vt:lpstr>
      <vt:lpstr>Cheval en terre cuite 4e siècle après J.-C.</vt:lpstr>
      <vt:lpstr>Buffle à roulettes en terre cuite</vt:lpstr>
      <vt:lpstr>Chien (ou chacal) en terre cuite Courroux (JU), vers 70 – 160 après J.-C. </vt:lpstr>
      <vt:lpstr>Présentation PowerPoint</vt:lpstr>
    </vt:vector>
  </TitlesOfParts>
  <Company>Virtual Computer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Jeux, jouets et éducation à l’époque romaine</dc:title>
  <dc:creator>Claudine Amstutz</dc:creator>
  <cp:lastModifiedBy>Favre Zeiser Nancy</cp:lastModifiedBy>
  <cp:revision>41</cp:revision>
  <dcterms:created xsi:type="dcterms:W3CDTF">2013-03-13T08:49:15Z</dcterms:created>
  <dcterms:modified xsi:type="dcterms:W3CDTF">2023-01-30T09:46:27Z</dcterms:modified>
</cp:coreProperties>
</file>