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CDFCD-D205-469D-81F1-E3EFF04D02FE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8D4F1-1CF1-4D45-998F-2B253057A134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128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8D4F1-1CF1-4D45-998F-2B253057A134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408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817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86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96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622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805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52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294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321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50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51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713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D3CA9-FAED-4B8A-BE01-023FE37F1C92}" type="datetimeFigureOut">
              <a:rPr lang="fr-CH" smtClean="0"/>
              <a:t>30.01.2023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05BD-16D7-478C-82A1-3DAC642B0C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293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hdphoto" Target="../media/hdphoto1.wdp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slide" Target="slide10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H" sz="6000" b="1" dirty="0" smtClean="0"/>
              <a:t>Types de bâtiments romains</a:t>
            </a:r>
            <a:endParaRPr lang="fr-CH" sz="6000" b="1" dirty="0"/>
          </a:p>
        </p:txBody>
      </p:sp>
    </p:spTree>
    <p:extLst>
      <p:ext uri="{BB962C8B-B14F-4D97-AF65-F5344CB8AC3E}">
        <p14:creationId xmlns:p14="http://schemas.microsoft.com/office/powerpoint/2010/main" val="37004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 descr="File:Bath thermes maquette 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1704" y="4719074"/>
            <a:ext cx="4953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M</a:t>
            </a:r>
            <a:r>
              <a:rPr lang="fr-CH" sz="1200" dirty="0" smtClean="0"/>
              <a:t>aquette des thermes et du temple romains de Bath, (Angleterre)</a:t>
            </a:r>
            <a:endParaRPr lang="fr-CH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5749439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Les Romains se rendaient aux thermes non seulement pour se laver et se baigner, mais aussi pour y rencontrer des amis et pour causer. Ils pouvaient aussi jouer, faire du sport, se détendre et se distraire. </a:t>
            </a:r>
            <a:endParaRPr lang="fr-CH" dirty="0"/>
          </a:p>
        </p:txBody>
      </p:sp>
      <p:sp>
        <p:nvSpPr>
          <p:cNvPr id="8" name="Bouton d'action : Début 7">
            <a:hlinkClick r:id="rId3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196" name="Picture 4" descr="File:Musée GR de Saint-Romain-en-Gal 27 07 2011 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41" y="2445340"/>
            <a:ext cx="4223559" cy="321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292080" y="5199583"/>
            <a:ext cx="372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Fresques des lutteurs, </a:t>
            </a:r>
          </a:p>
          <a:p>
            <a:r>
              <a:rPr lang="fr-CH" sz="1200" dirty="0" smtClean="0"/>
              <a:t>Vienne (France ) 3</a:t>
            </a:r>
            <a:r>
              <a:rPr lang="fr-CH" sz="1200" baseline="30000" dirty="0" smtClean="0"/>
              <a:t>e</a:t>
            </a:r>
            <a:r>
              <a:rPr lang="fr-CH" sz="1200" dirty="0" smtClean="0"/>
              <a:t> siècle après J.-C. 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32079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/>
              <a:t>Palais impérial et son stade, Rome (Italie)</a:t>
            </a:r>
            <a:endParaRPr lang="fr-CH" sz="2800" dirty="0"/>
          </a:p>
        </p:txBody>
      </p:sp>
      <p:sp>
        <p:nvSpPr>
          <p:cNvPr id="4" name="Bouton d'action : Début 3">
            <a:hlinkClick r:id="rId2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074" name="Picture 2" descr="http://upload.wikimedia.org/wikipedia/commons/1/16/Palatin-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7" y="1340768"/>
            <a:ext cx="9143999" cy="16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Domus augustana - sta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91" y="3645024"/>
            <a:ext cx="5784577" cy="24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93791" y="5870783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>
                <a:solidFill>
                  <a:schemeClr val="bg1"/>
                </a:solidFill>
              </a:rPr>
              <a:t>CC Cassius </a:t>
            </a:r>
            <a:r>
              <a:rPr lang="fr-CH" sz="1100" dirty="0" err="1" smtClean="0">
                <a:solidFill>
                  <a:schemeClr val="bg1"/>
                </a:solidFill>
              </a:rPr>
              <a:t>Ahenobarbus</a:t>
            </a:r>
            <a:endParaRPr lang="fr-CH" sz="1100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987" y="270208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>
                <a:solidFill>
                  <a:schemeClr val="bg1"/>
                </a:solidFill>
              </a:rPr>
              <a:t>CC Cassius </a:t>
            </a:r>
            <a:r>
              <a:rPr lang="fr-CH" sz="1100" dirty="0" err="1" smtClean="0">
                <a:solidFill>
                  <a:schemeClr val="bg1"/>
                </a:solidFill>
              </a:rPr>
              <a:t>Ahenobarbus</a:t>
            </a:r>
            <a:endParaRPr lang="fr-CH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66996"/>
              </p:ext>
            </p:extLst>
          </p:nvPr>
        </p:nvGraphicFramePr>
        <p:xfrm>
          <a:off x="2555776" y="2060848"/>
          <a:ext cx="4032448" cy="230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Urbanisme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Types de bâtiments romains     Crédits 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photographiques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-----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2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-----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3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CC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Q.Keysers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4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CC Ptyx / CC Ursus /CC Stephan Kühn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5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Paul-Louis /</a:t>
                      </a:r>
                      <a:r>
                        <a:rPr lang="fr-CH" sz="1100" kern="12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Vassil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6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Bernard Gagnon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7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CC  Forma </a:t>
                      </a:r>
                      <a:r>
                        <a:rPr lang="de-CH" sz="1100" dirty="0" err="1">
                          <a:solidFill>
                            <a:schemeClr val="tx1"/>
                          </a:solidFill>
                          <a:effectLst/>
                        </a:rPr>
                        <a:t>mentis</a:t>
                      </a: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 / CC Arnold Dekker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p. 8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CC Gromelle Grand Angle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dirty="0">
                          <a:solidFill>
                            <a:schemeClr val="tx1"/>
                          </a:solidFill>
                          <a:effectLst/>
                        </a:rPr>
                        <a:t>p. 9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Domaine public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p. 10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CC Velvet / Domaine public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>
                          <a:solidFill>
                            <a:schemeClr val="tx1"/>
                          </a:solidFill>
                          <a:effectLst/>
                        </a:rPr>
                        <a:t>p. 11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CC Cassius </a:t>
                      </a:r>
                      <a:r>
                        <a:rPr lang="fr-CH" sz="1100" dirty="0" err="1">
                          <a:solidFill>
                            <a:schemeClr val="tx1"/>
                          </a:solidFill>
                          <a:effectLst/>
                        </a:rPr>
                        <a:t>Ahenobarbus</a:t>
                      </a: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 (2 photos)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9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768752" cy="4824536"/>
          </a:xfrm>
        </p:spPr>
        <p:txBody>
          <a:bodyPr>
            <a:normAutofit/>
          </a:bodyPr>
          <a:lstStyle/>
          <a:p>
            <a:pPr algn="just"/>
            <a:r>
              <a:rPr lang="fr-CH" dirty="0" smtClean="0"/>
              <a:t>En cliquant sur </a:t>
            </a:r>
            <a:r>
              <a:rPr lang="fr-CH" dirty="0"/>
              <a:t> </a:t>
            </a:r>
            <a:r>
              <a:rPr lang="fr-CH" dirty="0" smtClean="0"/>
              <a:t>   tu verras apparaître des explications concernant cet endroit.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Pour revenir à la maquette clique sur</a:t>
            </a:r>
            <a:endParaRPr lang="fr-CH" dirty="0"/>
          </a:p>
        </p:txBody>
      </p:sp>
      <p:sp>
        <p:nvSpPr>
          <p:cNvPr id="5" name="Bouton d'action : Aide 4">
            <a:hlinkClick r:id="" action="ppaction://noaction" highlightClick="1"/>
          </p:cNvPr>
          <p:cNvSpPr/>
          <p:nvPr/>
        </p:nvSpPr>
        <p:spPr>
          <a:xfrm>
            <a:off x="5004048" y="1268760"/>
            <a:ext cx="701228" cy="792088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 </a:t>
            </a:r>
            <a:endParaRPr lang="fr-CH" dirty="0"/>
          </a:p>
        </p:txBody>
      </p:sp>
      <p:sp>
        <p:nvSpPr>
          <p:cNvPr id="6" name="Bouton d'action : Début 5">
            <a:hlinkClick r:id="" action="ppaction://noaction" highlightClick="1"/>
          </p:cNvPr>
          <p:cNvSpPr/>
          <p:nvPr/>
        </p:nvSpPr>
        <p:spPr>
          <a:xfrm>
            <a:off x="3707904" y="4814304"/>
            <a:ext cx="754384" cy="774936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20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ile:Maquette de Rom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uton d'action : Aide 4">
            <a:hlinkClick r:id="rId4" action="ppaction://hlinksldjump" highlightClick="1"/>
          </p:cNvPr>
          <p:cNvSpPr/>
          <p:nvPr/>
        </p:nvSpPr>
        <p:spPr>
          <a:xfrm>
            <a:off x="5724128" y="3645024"/>
            <a:ext cx="216024" cy="288032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Bouton d'action : Aide 12">
            <a:hlinkClick r:id="rId5" action="ppaction://hlinksldjump" highlightClick="1"/>
          </p:cNvPr>
          <p:cNvSpPr/>
          <p:nvPr/>
        </p:nvSpPr>
        <p:spPr>
          <a:xfrm>
            <a:off x="7452320" y="3789040"/>
            <a:ext cx="216024" cy="360040"/>
          </a:xfrm>
          <a:prstGeom prst="actionButtonHel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2" name="Groupe 1"/>
          <p:cNvGrpSpPr/>
          <p:nvPr/>
        </p:nvGrpSpPr>
        <p:grpSpPr>
          <a:xfrm>
            <a:off x="3024221" y="3429000"/>
            <a:ext cx="467659" cy="632862"/>
            <a:chOff x="3024221" y="3429000"/>
            <a:chExt cx="467659" cy="632862"/>
          </a:xfrm>
        </p:grpSpPr>
        <p:sp>
          <p:nvSpPr>
            <p:cNvPr id="4" name="Bouton d'action : Aide 3">
              <a:hlinkClick r:id="rId6" action="ppaction://hlinksldjump" highlightClick="1"/>
            </p:cNvPr>
            <p:cNvSpPr/>
            <p:nvPr/>
          </p:nvSpPr>
          <p:spPr>
            <a:xfrm>
              <a:off x="3275856" y="3701822"/>
              <a:ext cx="216024" cy="360040"/>
            </a:xfrm>
            <a:prstGeom prst="actionButtonHel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H="1" flipV="1">
              <a:off x="3024221" y="3429000"/>
              <a:ext cx="252028" cy="27282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5215704" y="1701431"/>
            <a:ext cx="468052" cy="601181"/>
            <a:chOff x="5215704" y="1701431"/>
            <a:chExt cx="468052" cy="601181"/>
          </a:xfrm>
        </p:grpSpPr>
        <p:sp>
          <p:nvSpPr>
            <p:cNvPr id="10" name="Bouton d'action : Aide 9">
              <a:hlinkClick r:id="rId7" action="ppaction://hlinksldjump" highlightClick="1"/>
            </p:cNvPr>
            <p:cNvSpPr/>
            <p:nvPr/>
          </p:nvSpPr>
          <p:spPr>
            <a:xfrm>
              <a:off x="5467732" y="1942572"/>
              <a:ext cx="216024" cy="360040"/>
            </a:xfrm>
            <a:prstGeom prst="actionButtonHel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 flipH="1" flipV="1">
              <a:off x="5215704" y="1701431"/>
              <a:ext cx="252028" cy="27282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23756" y="4452322"/>
            <a:ext cx="468052" cy="560854"/>
            <a:chOff x="2623756" y="4452322"/>
            <a:chExt cx="468052" cy="560854"/>
          </a:xfrm>
        </p:grpSpPr>
        <p:sp>
          <p:nvSpPr>
            <p:cNvPr id="6" name="Bouton d'action : Aide 5">
              <a:hlinkClick r:id="rId8" action="ppaction://hlinksldjump" highlightClick="1"/>
            </p:cNvPr>
            <p:cNvSpPr/>
            <p:nvPr/>
          </p:nvSpPr>
          <p:spPr>
            <a:xfrm>
              <a:off x="2875784" y="4725144"/>
              <a:ext cx="216024" cy="288032"/>
            </a:xfrm>
            <a:prstGeom prst="actionButtonHel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H="1" flipV="1">
              <a:off x="2623756" y="4452322"/>
              <a:ext cx="252028" cy="27282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3733449" y="1463668"/>
            <a:ext cx="471884" cy="651233"/>
            <a:chOff x="3733449" y="1463668"/>
            <a:chExt cx="471884" cy="651233"/>
          </a:xfrm>
        </p:grpSpPr>
        <p:sp>
          <p:nvSpPr>
            <p:cNvPr id="11" name="Bouton d'action : Aide 10">
              <a:hlinkClick r:id="rId9" action="ppaction://hlinksldjump" highlightClick="1"/>
            </p:cNvPr>
            <p:cNvSpPr/>
            <p:nvPr/>
          </p:nvSpPr>
          <p:spPr>
            <a:xfrm>
              <a:off x="3989309" y="1754861"/>
              <a:ext cx="216024" cy="360040"/>
            </a:xfrm>
            <a:prstGeom prst="actionButtonHel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 flipV="1">
              <a:off x="3733449" y="1463668"/>
              <a:ext cx="252028" cy="27282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avec flèche 20"/>
          <p:cNvCxnSpPr/>
          <p:nvPr/>
        </p:nvCxnSpPr>
        <p:spPr>
          <a:xfrm flipH="1" flipV="1">
            <a:off x="7200292" y="3516218"/>
            <a:ext cx="252028" cy="2728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5472100" y="3356992"/>
            <a:ext cx="252028" cy="2728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3953305" y="2691608"/>
            <a:ext cx="481958" cy="665384"/>
            <a:chOff x="3953305" y="2691608"/>
            <a:chExt cx="481958" cy="665384"/>
          </a:xfrm>
        </p:grpSpPr>
        <p:sp>
          <p:nvSpPr>
            <p:cNvPr id="12" name="Bouton d'action : Aide 11">
              <a:hlinkClick r:id="rId10" action="ppaction://hlinksldjump" highlightClick="1"/>
            </p:cNvPr>
            <p:cNvSpPr/>
            <p:nvPr/>
          </p:nvSpPr>
          <p:spPr>
            <a:xfrm>
              <a:off x="4219239" y="2996952"/>
              <a:ext cx="216024" cy="360040"/>
            </a:xfrm>
            <a:prstGeom prst="actionButtonHelp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 flipV="1">
              <a:off x="3953305" y="2691608"/>
              <a:ext cx="252028" cy="27282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53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ile:Al-Bass Arch Site Hippod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99" y="5063752"/>
            <a:ext cx="4075564" cy="17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272954"/>
            <a:ext cx="45055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Le cirque était l’endroit où se déroulait les </a:t>
            </a:r>
          </a:p>
          <a:p>
            <a:r>
              <a:rPr lang="fr-CH" dirty="0"/>
              <a:t>c</a:t>
            </a:r>
            <a:r>
              <a:rPr lang="fr-CH" dirty="0" smtClean="0"/>
              <a:t>ourses de chars.</a:t>
            </a:r>
          </a:p>
          <a:p>
            <a:r>
              <a:rPr lang="fr-CH" dirty="0" smtClean="0"/>
              <a:t>Les spectateurs faisaient des paris.</a:t>
            </a:r>
          </a:p>
          <a:p>
            <a:r>
              <a:rPr lang="fr-CH" dirty="0" smtClean="0"/>
              <a:t>Le </a:t>
            </a:r>
            <a:r>
              <a:rPr lang="fr-CH" dirty="0" err="1" smtClean="0"/>
              <a:t>Circus</a:t>
            </a:r>
            <a:r>
              <a:rPr lang="fr-CH" dirty="0" smtClean="0"/>
              <a:t> </a:t>
            </a:r>
            <a:r>
              <a:rPr lang="fr-CH" dirty="0" err="1" smtClean="0"/>
              <a:t>Maximus</a:t>
            </a:r>
            <a:r>
              <a:rPr lang="fr-CH" dirty="0" smtClean="0"/>
              <a:t> de Rome pouvait accueillir </a:t>
            </a:r>
          </a:p>
          <a:p>
            <a:r>
              <a:rPr lang="fr-CH" dirty="0" smtClean="0"/>
              <a:t>250’000 personnes.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18849" y="6529456"/>
            <a:ext cx="1469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>
                <a:solidFill>
                  <a:schemeClr val="bg1"/>
                </a:solidFill>
              </a:rPr>
              <a:t>Cirque de Tyr (</a:t>
            </a:r>
            <a:r>
              <a:rPr lang="fr-CH" sz="1200" dirty="0">
                <a:solidFill>
                  <a:schemeClr val="bg1"/>
                </a:solidFill>
              </a:rPr>
              <a:t>L</a:t>
            </a:r>
            <a:r>
              <a:rPr lang="fr-CH" sz="1200" dirty="0" smtClean="0">
                <a:solidFill>
                  <a:schemeClr val="bg1"/>
                </a:solidFill>
              </a:rPr>
              <a:t>iban</a:t>
            </a:r>
            <a:r>
              <a:rPr lang="fr-CH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Bouton d'action : Début 5">
            <a:hlinkClick r:id="rId4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67" y="208767"/>
            <a:ext cx="4011737" cy="16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868144" y="1598603"/>
            <a:ext cx="1502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</a:rPr>
              <a:t>Mosaïque, Lyon (France) </a:t>
            </a:r>
            <a:endParaRPr lang="fr-CH" sz="10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34419" y="4521314"/>
            <a:ext cx="194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dirty="0" smtClean="0"/>
              <a:t>Trèves(Allemagne)</a:t>
            </a:r>
          </a:p>
          <a:p>
            <a:pPr algn="r"/>
            <a:r>
              <a:rPr lang="fr-CH" sz="1100" dirty="0" smtClean="0"/>
              <a:t>Maquette</a:t>
            </a:r>
          </a:p>
          <a:p>
            <a:pPr algn="r"/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034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Arles-ar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6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0" y="59788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Les spectacles de gladiateurs se donnaient dans un amphithéâtre.  Au centre se trouvait l’arène.  Les Romains organisaient aussi des spectacles de chasse, </a:t>
            </a:r>
            <a:r>
              <a:rPr lang="fr-CH" dirty="0"/>
              <a:t>de </a:t>
            </a:r>
            <a:r>
              <a:rPr lang="fr-CH" dirty="0" smtClean="0"/>
              <a:t>fauves et de batailles navales.</a:t>
            </a:r>
          </a:p>
          <a:p>
            <a:r>
              <a:rPr lang="fr-CH" dirty="0" smtClean="0"/>
              <a:t>Des condamnés y étaient également exécutés.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outon d'action : Début 6">
            <a:hlinkClick r:id="rId4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251520" y="243662"/>
            <a:ext cx="362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Amphithéâtre , </a:t>
            </a:r>
            <a:r>
              <a:rPr lang="fr-CH" sz="1100" dirty="0" smtClean="0"/>
              <a:t>Arles (France), 1</a:t>
            </a:r>
            <a:r>
              <a:rPr lang="fr-CH" sz="1100" baseline="30000" dirty="0" smtClean="0"/>
              <a:t>er</a:t>
            </a:r>
            <a:r>
              <a:rPr lang="fr-CH" sz="1100" dirty="0" smtClean="0"/>
              <a:t> siècle après J.-C.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83968" y="74384"/>
            <a:ext cx="244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dirty="0" smtClean="0"/>
              <a:t>Gladiateurs</a:t>
            </a:r>
          </a:p>
          <a:p>
            <a:pPr algn="r"/>
            <a:r>
              <a:rPr lang="fr-CH" sz="1100" dirty="0" smtClean="0"/>
              <a:t>Reims (France)</a:t>
            </a:r>
            <a:endParaRPr lang="fr-CH" sz="1100" dirty="0"/>
          </a:p>
          <a:p>
            <a:pPr algn="r"/>
            <a:r>
              <a:rPr lang="fr-CH" sz="1100" dirty="0" smtClean="0"/>
              <a:t>2</a:t>
            </a:r>
            <a:r>
              <a:rPr lang="fr-CH" sz="1100" baseline="30000" dirty="0" smtClean="0"/>
              <a:t>è </a:t>
            </a:r>
            <a:r>
              <a:rPr lang="fr-CH" sz="1100" dirty="0"/>
              <a:t>siècle </a:t>
            </a:r>
            <a:r>
              <a:rPr lang="fr-CH" sz="1100" dirty="0" smtClean="0"/>
              <a:t>après J.-C.</a:t>
            </a:r>
          </a:p>
        </p:txBody>
      </p:sp>
    </p:spTree>
    <p:extLst>
      <p:ext uri="{BB962C8B-B14F-4D97-AF65-F5344CB8AC3E}">
        <p14:creationId xmlns:p14="http://schemas.microsoft.com/office/powerpoint/2010/main" val="19473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03848" y="6479872"/>
            <a:ext cx="32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Ségovie (Espagne) </a:t>
            </a:r>
            <a:r>
              <a:rPr lang="fr-CH" sz="1100" dirty="0" smtClean="0"/>
              <a:t>1-2</a:t>
            </a:r>
            <a:r>
              <a:rPr lang="fr-CH" sz="1100" baseline="30000" dirty="0" smtClean="0"/>
              <a:t>e</a:t>
            </a:r>
            <a:r>
              <a:rPr lang="fr-CH" sz="1100" dirty="0" smtClean="0"/>
              <a:t> siècle après J.-C</a:t>
            </a:r>
            <a:r>
              <a:rPr lang="fr-CH" dirty="0" smtClean="0"/>
              <a:t>. </a:t>
            </a:r>
            <a:endParaRPr lang="fr-CH" sz="1100" dirty="0"/>
          </a:p>
        </p:txBody>
      </p:sp>
      <p:sp>
        <p:nvSpPr>
          <p:cNvPr id="6" name="Bouton d'action : Début 5">
            <a:hlinkClick r:id="rId2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6" name="Picture 2" descr="File:Aqueduct of Segovia 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4963" cy="63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332656"/>
            <a:ext cx="445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Un aqueduc servait à amener de l’eau en ville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29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7188"/>
            <a:ext cx="9144000" cy="351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0600" y="411558"/>
            <a:ext cx="3077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H" dirty="0" smtClean="0"/>
              <a:t>Le forum était la place publique. Les citoyens s’y réunissaient pour traiter de politique C’était aussi un  lieu de commerce et de </a:t>
            </a:r>
            <a:r>
              <a:rPr lang="fr-CH" dirty="0" err="1" smtClean="0"/>
              <a:t>rencon</a:t>
            </a:r>
            <a:r>
              <a:rPr lang="fr-CH" dirty="0" smtClean="0"/>
              <a:t>- </a:t>
            </a:r>
            <a:r>
              <a:rPr lang="fr-CH" dirty="0" err="1" smtClean="0"/>
              <a:t>tres</a:t>
            </a:r>
            <a:r>
              <a:rPr lang="fr-CH" dirty="0" smtClean="0"/>
              <a:t>. </a:t>
            </a:r>
          </a:p>
          <a:p>
            <a:pPr algn="just"/>
            <a:r>
              <a:rPr lang="fr-CH" dirty="0" smtClean="0"/>
              <a:t>Rome a compté plusieurs forums.</a:t>
            </a:r>
          </a:p>
          <a:p>
            <a:pPr algn="just"/>
            <a:r>
              <a:rPr lang="fr-CH" dirty="0" smtClean="0"/>
              <a:t>Chaque ville romaine en possédait un.</a:t>
            </a:r>
            <a:endParaRPr lang="fr-CH" dirty="0"/>
          </a:p>
        </p:txBody>
      </p:sp>
      <p:sp>
        <p:nvSpPr>
          <p:cNvPr id="7" name="Bouton d'action : Début 6">
            <a:hlinkClick r:id="rId3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42786" y="3456581"/>
            <a:ext cx="18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Forum de Rome</a:t>
            </a:r>
          </a:p>
        </p:txBody>
      </p:sp>
      <p:pic>
        <p:nvPicPr>
          <p:cNvPr id="1026" name="Picture 2" descr="C:\Users\Madeleine\Dropbox\CIIP Histoire\EN COURS\MS\demandes images\musée Nyon-photos reçues_1305\maquette Ducaroy&amp;Grange_copy_A.Bess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24690" r="2256" b="9280"/>
          <a:stretch/>
        </p:blipFill>
        <p:spPr bwMode="auto">
          <a:xfrm>
            <a:off x="4505268" y="10432"/>
            <a:ext cx="4638732" cy="41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479919" y="35027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Maquette du forum de Nyon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chier:Le Théâtre Antique d'Orange,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14" cy="61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618534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Dans les théâtres, les artistes présentaient des pièces comiques ou dramatiques, de la danse, des mimes et des acrobaties. </a:t>
            </a:r>
            <a:endParaRPr lang="fr-CH" sz="1100" dirty="0"/>
          </a:p>
        </p:txBody>
      </p:sp>
      <p:sp>
        <p:nvSpPr>
          <p:cNvPr id="5" name="Bouton d'action : Début 4">
            <a:hlinkClick r:id="rId3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323528" y="3326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Théâtre, Orange (France), </a:t>
            </a:r>
            <a:r>
              <a:rPr lang="fr-CH" sz="1100" dirty="0" smtClean="0"/>
              <a:t>1</a:t>
            </a:r>
            <a:r>
              <a:rPr lang="fr-CH" sz="1100" baseline="30000" dirty="0" smtClean="0"/>
              <a:t>er</a:t>
            </a:r>
            <a:r>
              <a:rPr lang="fr-CH" sz="1100" dirty="0" smtClean="0"/>
              <a:t> siècle après J.-C</a:t>
            </a:r>
            <a:r>
              <a:rPr lang="fr-CH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0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File:MaisonCarré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uton d'action : Début 3">
            <a:hlinkClick r:id="rId3" action="ppaction://hlinksldjump" highlightClick="1"/>
          </p:cNvPr>
          <p:cNvSpPr/>
          <p:nvPr/>
        </p:nvSpPr>
        <p:spPr>
          <a:xfrm>
            <a:off x="8637056" y="6386142"/>
            <a:ext cx="378048" cy="286627"/>
          </a:xfrm>
          <a:prstGeom prst="actionButtonBeginning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ZoneTexte 2"/>
          <p:cNvSpPr txBox="1"/>
          <p:nvPr/>
        </p:nvSpPr>
        <p:spPr>
          <a:xfrm>
            <a:off x="6444208" y="260648"/>
            <a:ext cx="2570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dirty="0" smtClean="0"/>
              <a:t>Les temples étaient des constructions imposantes dédiées à la pratique</a:t>
            </a:r>
          </a:p>
          <a:p>
            <a:pPr algn="r"/>
            <a:r>
              <a:rPr lang="fr-CH" dirty="0" smtClean="0"/>
              <a:t> des cultes.</a:t>
            </a:r>
            <a:endParaRPr lang="fr-CH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6390294"/>
            <a:ext cx="357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Temple, Nîmes (France) </a:t>
            </a:r>
            <a:r>
              <a:rPr lang="fr-CH" sz="1100" dirty="0" smtClean="0">
                <a:solidFill>
                  <a:schemeClr val="bg1"/>
                </a:solidFill>
              </a:rPr>
              <a:t>1</a:t>
            </a:r>
            <a:r>
              <a:rPr lang="fr-CH" sz="1100" baseline="30000" dirty="0" smtClean="0">
                <a:solidFill>
                  <a:schemeClr val="bg1"/>
                </a:solidFill>
              </a:rPr>
              <a:t>er </a:t>
            </a:r>
            <a:r>
              <a:rPr lang="fr-CH" sz="1100" dirty="0" smtClean="0">
                <a:solidFill>
                  <a:schemeClr val="bg1"/>
                </a:solidFill>
              </a:rPr>
              <a:t>siècle après J.-C. </a:t>
            </a:r>
            <a:endParaRPr lang="fr-CH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426</Words>
  <Application>Microsoft Office PowerPoint</Application>
  <PresentationFormat>Affichage à l'écran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Thème Office</vt:lpstr>
      <vt:lpstr>Types de bâtiments romains</vt:lpstr>
      <vt:lpstr>En cliquant sur     tu verras apparaître des explications concernant cet endroit.  Pour revenir à la maquette clique sur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Palais impérial et son stade, Rome (Italie)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de Rome</dc:title>
  <dc:creator>HP</dc:creator>
  <cp:lastModifiedBy>Favre Zeiser Nancy</cp:lastModifiedBy>
  <cp:revision>56</cp:revision>
  <dcterms:created xsi:type="dcterms:W3CDTF">2012-12-19T08:28:39Z</dcterms:created>
  <dcterms:modified xsi:type="dcterms:W3CDTF">2023-01-30T09:27:40Z</dcterms:modified>
</cp:coreProperties>
</file>