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75" r:id="rId4"/>
    <p:sldId id="276" r:id="rId5"/>
    <p:sldId id="265" r:id="rId6"/>
    <p:sldId id="270" r:id="rId7"/>
    <p:sldId id="268" r:id="rId8"/>
    <p:sldId id="269" r:id="rId9"/>
    <p:sldId id="271" r:id="rId10"/>
    <p:sldId id="272" r:id="rId11"/>
    <p:sldId id="273" r:id="rId12"/>
    <p:sldId id="267" r:id="rId13"/>
    <p:sldId id="256" r:id="rId14"/>
    <p:sldId id="261" r:id="rId15"/>
    <p:sldId id="260" r:id="rId16"/>
    <p:sldId id="262" r:id="rId17"/>
    <p:sldId id="263" r:id="rId18"/>
    <p:sldId id="257" r:id="rId19"/>
    <p:sldId id="258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70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776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28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797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08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50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220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37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399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298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78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089EA-7FB9-477E-A0F2-882ED3F5981F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EB5-5676-4EAC-8EF6-A056372BCC2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34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fr-CH" sz="5300" dirty="0" smtClean="0"/>
              <a:t>Sculptures romaines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Chez nous…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56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0174"/>
            <a:ext cx="6572769" cy="455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09268" y="5402833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Clé (de temple ?) en fer et en bronze</a:t>
            </a:r>
          </a:p>
          <a:p>
            <a:r>
              <a:rPr lang="fr-CH" dirty="0" err="1" smtClean="0"/>
              <a:t>Augst</a:t>
            </a:r>
            <a:r>
              <a:rPr lang="fr-CH" dirty="0" smtClean="0"/>
              <a:t> (BL) , 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754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Mann in Kapuzenmantel - Augusta Rau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90" y="2703"/>
            <a:ext cx="3238813" cy="68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59632" y="580352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dirty="0" smtClean="0"/>
              <a:t>Génie au capuchon (divinité celte)</a:t>
            </a:r>
          </a:p>
          <a:p>
            <a:pPr algn="r"/>
            <a:r>
              <a:rPr lang="fr-CH" dirty="0" err="1" smtClean="0"/>
              <a:t>Augst</a:t>
            </a:r>
            <a:r>
              <a:rPr lang="fr-CH" dirty="0" smtClean="0"/>
              <a:t> (BL), 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</a:t>
            </a:r>
          </a:p>
        </p:txBody>
      </p:sp>
    </p:spTree>
    <p:extLst>
      <p:ext uri="{BB962C8B-B14F-4D97-AF65-F5344CB8AC3E}">
        <p14:creationId xmlns:p14="http://schemas.microsoft.com/office/powerpoint/2010/main" val="37594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ain votive en bronze dédiée à Sabazius - Musée romain d'Ave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0"/>
            <a:ext cx="4572000" cy="68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040" y="530120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Main votive en bronze</a:t>
            </a:r>
          </a:p>
          <a:p>
            <a:r>
              <a:rPr lang="fr-CH" dirty="0" smtClean="0"/>
              <a:t> </a:t>
            </a:r>
            <a:r>
              <a:rPr lang="fr-CH" dirty="0" err="1" smtClean="0"/>
              <a:t>Avenches</a:t>
            </a:r>
            <a:r>
              <a:rPr lang="fr-CH" dirty="0" smtClean="0"/>
              <a:t> (VD)</a:t>
            </a:r>
          </a:p>
          <a:p>
            <a:r>
              <a:rPr lang="fr-CH" dirty="0" smtClean="0"/>
              <a:t>1</a:t>
            </a:r>
            <a:r>
              <a:rPr lang="fr-CH" baseline="30000" dirty="0" smtClean="0"/>
              <a:t>er</a:t>
            </a:r>
            <a:r>
              <a:rPr lang="fr-CH" dirty="0" smtClean="0"/>
              <a:t>-2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410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… et ailleurs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667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Altar Selene Louvre Ma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11" y="225288"/>
            <a:ext cx="6839148" cy="54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4626" y="57332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Séléné, déesse de la </a:t>
            </a:r>
            <a:r>
              <a:rPr lang="fr-CH" dirty="0" smtClean="0"/>
              <a:t>lune</a:t>
            </a:r>
          </a:p>
          <a:p>
            <a:r>
              <a:rPr lang="fr-CH" dirty="0" smtClean="0"/>
              <a:t>Italie, 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34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lexander Rondanini Glyptothek Munich 298 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2520280" cy="68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20" y="405551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Alexandre-le-Grand </a:t>
            </a:r>
          </a:p>
          <a:p>
            <a:r>
              <a:rPr lang="fr-CH" dirty="0" smtClean="0"/>
              <a:t>Copie antique</a:t>
            </a:r>
            <a:r>
              <a:rPr lang="fr-CH" dirty="0"/>
              <a:t> </a:t>
            </a:r>
            <a:r>
              <a:rPr lang="fr-CH" dirty="0" smtClean="0"/>
              <a:t>d’un original grec</a:t>
            </a:r>
          </a:p>
        </p:txBody>
      </p:sp>
      <p:pic>
        <p:nvPicPr>
          <p:cNvPr id="4" name="Picture 2" descr="File:Alexander Rondanini Glyptothek Munich 298 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23" y="260648"/>
            <a:ext cx="3028653" cy="30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aenad Louvre Ma 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3456384" cy="68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88024" y="436510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Ménade</a:t>
            </a:r>
            <a:r>
              <a:rPr lang="en-US" dirty="0" smtClean="0"/>
              <a:t> (</a:t>
            </a:r>
            <a:r>
              <a:rPr lang="en-US" dirty="0" err="1" smtClean="0"/>
              <a:t>participante</a:t>
            </a:r>
            <a:r>
              <a:rPr lang="en-US" dirty="0" smtClean="0"/>
              <a:t> au cortège de Bacchus) </a:t>
            </a:r>
            <a:r>
              <a:rPr lang="en-US" dirty="0" err="1" smtClean="0"/>
              <a:t>couronnée</a:t>
            </a:r>
            <a:r>
              <a:rPr lang="en-US" dirty="0" smtClean="0"/>
              <a:t> de </a:t>
            </a:r>
            <a:r>
              <a:rPr lang="en-US" dirty="0" err="1" smtClean="0"/>
              <a:t>lierre</a:t>
            </a:r>
            <a:r>
              <a:rPr lang="en-US" dirty="0" smtClean="0"/>
              <a:t> et de raisin.</a:t>
            </a:r>
          </a:p>
          <a:p>
            <a:r>
              <a:rPr lang="en-US" dirty="0" err="1" smtClean="0"/>
              <a:t>Copie</a:t>
            </a:r>
            <a:r>
              <a:rPr lang="en-US" dirty="0" smtClean="0"/>
              <a:t> romaine  d’un original </a:t>
            </a:r>
            <a:r>
              <a:rPr lang="en-US" dirty="0" err="1" smtClean="0"/>
              <a:t>grec</a:t>
            </a:r>
            <a:r>
              <a:rPr lang="en-US" dirty="0" smtClean="0"/>
              <a:t> du 3</a:t>
            </a:r>
            <a:r>
              <a:rPr lang="en-US" baseline="30000" dirty="0" smtClean="0"/>
              <a:t>e </a:t>
            </a:r>
            <a:r>
              <a:rPr lang="en-US" dirty="0" smtClean="0"/>
              <a:t>siècle </a:t>
            </a:r>
            <a:r>
              <a:rPr lang="en-US" dirty="0" err="1" smtClean="0"/>
              <a:t>avant</a:t>
            </a:r>
            <a:r>
              <a:rPr lang="en-US" dirty="0" smtClean="0"/>
              <a:t> J.-C., </a:t>
            </a:r>
            <a:r>
              <a:rPr lang="en-US" dirty="0" err="1" smtClean="0"/>
              <a:t>réalisée</a:t>
            </a:r>
            <a:r>
              <a:rPr lang="en-US" dirty="0" smtClean="0"/>
              <a:t> au 1</a:t>
            </a:r>
            <a:r>
              <a:rPr lang="en-US" baseline="30000" dirty="0" smtClean="0"/>
              <a:t>er</a:t>
            </a:r>
            <a:r>
              <a:rPr lang="en-US" dirty="0" smtClean="0"/>
              <a:t>-2</a:t>
            </a:r>
            <a:r>
              <a:rPr lang="en-US" baseline="30000" dirty="0" smtClean="0"/>
              <a:t>e</a:t>
            </a:r>
            <a:r>
              <a:rPr lang="en-US" dirty="0" smtClean="0"/>
              <a:t> siècle après J.-C.</a:t>
            </a:r>
          </a:p>
        </p:txBody>
      </p:sp>
    </p:spTree>
    <p:extLst>
      <p:ext uri="{BB962C8B-B14F-4D97-AF65-F5344CB8AC3E}">
        <p14:creationId xmlns:p14="http://schemas.microsoft.com/office/powerpoint/2010/main" val="744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Hera Campana Louvre Ma2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098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04048" y="5517232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Junon</a:t>
            </a:r>
          </a:p>
          <a:p>
            <a:r>
              <a:rPr lang="fr-CH" dirty="0"/>
              <a:t>C</a:t>
            </a:r>
            <a:r>
              <a:rPr lang="fr-CH" dirty="0" smtClean="0"/>
              <a:t>opie </a:t>
            </a:r>
            <a:r>
              <a:rPr lang="fr-CH" dirty="0"/>
              <a:t>romaine d'un original </a:t>
            </a:r>
            <a:r>
              <a:rPr lang="fr-CH" dirty="0" smtClean="0"/>
              <a:t>grec</a:t>
            </a:r>
          </a:p>
          <a:p>
            <a:r>
              <a:rPr lang="fr-CH" dirty="0" smtClean="0"/>
              <a:t>2</a:t>
            </a:r>
            <a:r>
              <a:rPr lang="fr-CH" baseline="30000" dirty="0" smtClean="0"/>
              <a:t>e </a:t>
            </a:r>
            <a:r>
              <a:rPr lang="fr-CH" dirty="0"/>
              <a:t>siècle </a:t>
            </a:r>
            <a:r>
              <a:rPr lang="fr-CH" dirty="0" smtClean="0"/>
              <a:t>après </a:t>
            </a:r>
            <a:r>
              <a:rPr lang="fr-CH" dirty="0"/>
              <a:t>J.-C.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300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Pseudo-Seneca MAN Napoli Inv5616 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5513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6110864"/>
            <a:ext cx="6409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Portrait d'homme, probablement un poète ou un philosophe</a:t>
            </a:r>
          </a:p>
        </p:txBody>
      </p:sp>
    </p:spTree>
    <p:extLst>
      <p:ext uri="{BB962C8B-B14F-4D97-AF65-F5344CB8AC3E}">
        <p14:creationId xmlns:p14="http://schemas.microsoft.com/office/powerpoint/2010/main" val="1444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chier:Scipio Africanus the El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3"/>
          <a:stretch/>
        </p:blipFill>
        <p:spPr bwMode="auto">
          <a:xfrm>
            <a:off x="683568" y="93741"/>
            <a:ext cx="7200800" cy="59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672" y="628405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Scipion l’Africain, Herculanum (Italie)</a:t>
            </a:r>
          </a:p>
        </p:txBody>
      </p:sp>
    </p:spTree>
    <p:extLst>
      <p:ext uri="{BB962C8B-B14F-4D97-AF65-F5344CB8AC3E}">
        <p14:creationId xmlns:p14="http://schemas.microsoft.com/office/powerpoint/2010/main" val="3957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AppData\Local\Temp\MA_Fac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540" y="72008"/>
            <a:ext cx="455585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21111" y="605468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B</a:t>
            </a:r>
            <a:r>
              <a:rPr lang="fr-CH" dirty="0" smtClean="0"/>
              <a:t>uste en or de l’empereur Marc-Aurèle, pesant 1,6 kg</a:t>
            </a:r>
          </a:p>
          <a:p>
            <a:pPr algn="ctr"/>
            <a:r>
              <a:rPr lang="fr-CH" dirty="0" err="1" smtClean="0"/>
              <a:t>Avenches</a:t>
            </a:r>
            <a:r>
              <a:rPr lang="fr-CH" dirty="0" smtClean="0"/>
              <a:t> (VD), 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 </a:t>
            </a:r>
          </a:p>
        </p:txBody>
      </p:sp>
    </p:spTree>
    <p:extLst>
      <p:ext uri="{BB962C8B-B14F-4D97-AF65-F5344CB8AC3E}">
        <p14:creationId xmlns:p14="http://schemas.microsoft.com/office/powerpoint/2010/main" val="319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08647"/>
              </p:ext>
            </p:extLst>
          </p:nvPr>
        </p:nvGraphicFramePr>
        <p:xfrm>
          <a:off x="2195736" y="1484784"/>
          <a:ext cx="4608512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DVD                   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Sculptures                             Crédits photographiques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-------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 2 à 4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Site et musée romains d’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Avenches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5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Fanny Schertzer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6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Fanny Schertzer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7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Ludovic Péron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8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Fanny Schetzer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9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Ad Meskens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10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Gryffindor   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Amada44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12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Fanny Schertzer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13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----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14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Domaine public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Jastrow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15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Domaine public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Bibi </a:t>
                      </a:r>
                      <a:r>
                        <a:rPr lang="fr-CH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Saint-Pol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. 16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Domaine public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Jastrow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17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Domaine public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Jastrow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18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Marie-Lan Nguyen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 19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CC Massimo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Finizio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0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78138" y="4725144"/>
            <a:ext cx="344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Tête de Minerve</a:t>
            </a:r>
          </a:p>
          <a:p>
            <a:pPr algn="ctr"/>
            <a:r>
              <a:rPr lang="fr-CH" dirty="0" err="1" smtClean="0"/>
              <a:t>Avenches</a:t>
            </a:r>
            <a:r>
              <a:rPr lang="fr-CH" dirty="0" smtClean="0"/>
              <a:t> (VD), 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 </a:t>
            </a:r>
          </a:p>
        </p:txBody>
      </p:sp>
      <p:pic>
        <p:nvPicPr>
          <p:cNvPr id="1026" name="Picture 2" descr="C:\Users\Madeleine\Dropbox\CIIP Histoire\EN COURS\MR\Photos\Avenches I\Statue_Minerv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815184" cy="67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1760" y="4725144"/>
            <a:ext cx="53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Tête d’Amour</a:t>
            </a:r>
          </a:p>
          <a:p>
            <a:pPr algn="ctr"/>
            <a:r>
              <a:rPr lang="fr-CH" dirty="0" err="1" smtClean="0"/>
              <a:t>Avenches</a:t>
            </a:r>
            <a:r>
              <a:rPr lang="fr-CH" dirty="0" smtClean="0"/>
              <a:t> (VD), 2</a:t>
            </a:r>
            <a:r>
              <a:rPr lang="fr-CH" baseline="30000" dirty="0" smtClean="0"/>
              <a:t>e</a:t>
            </a:r>
            <a:r>
              <a:rPr lang="fr-CH" dirty="0" smtClean="0"/>
              <a:t> siècle après J.-C. </a:t>
            </a:r>
          </a:p>
        </p:txBody>
      </p:sp>
      <p:pic>
        <p:nvPicPr>
          <p:cNvPr id="2050" name="Picture 2" descr="C:\Users\Madeleine\Dropbox\CIIP Histoire\EN COURS\MR\Photos\Avenches I\Tete_Amor_DSC_445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6"/>
          <a:stretch/>
        </p:blipFill>
        <p:spPr bwMode="auto">
          <a:xfrm>
            <a:off x="1907704" y="152451"/>
            <a:ext cx="4979963" cy="42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10" y="0"/>
            <a:ext cx="45522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91680" y="479715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dirty="0" smtClean="0"/>
              <a:t>Le dieu Attis dansant</a:t>
            </a:r>
          </a:p>
          <a:p>
            <a:pPr algn="r"/>
            <a:r>
              <a:rPr lang="fr-CH" dirty="0" err="1" smtClean="0"/>
              <a:t>Avenches</a:t>
            </a:r>
            <a:r>
              <a:rPr lang="fr-CH" dirty="0" smtClean="0"/>
              <a:t> (VD)</a:t>
            </a:r>
          </a:p>
          <a:p>
            <a:pPr algn="r"/>
            <a:r>
              <a:rPr lang="fr-CH" dirty="0"/>
              <a:t> </a:t>
            </a:r>
            <a:r>
              <a:rPr lang="fr-CH" dirty="0" smtClean="0"/>
              <a:t>~40 après J.-C.</a:t>
            </a:r>
          </a:p>
        </p:txBody>
      </p:sp>
    </p:spTree>
    <p:extLst>
      <p:ext uri="{BB962C8B-B14F-4D97-AF65-F5344CB8AC3E}">
        <p14:creationId xmlns:p14="http://schemas.microsoft.com/office/powerpoint/2010/main" val="7920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uste de néréide - Musée romain d'Ave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0032" y="53012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Néréide (nymphe)</a:t>
            </a:r>
          </a:p>
          <a:p>
            <a:r>
              <a:rPr lang="fr-CH" dirty="0" err="1" smtClean="0"/>
              <a:t>Avenches</a:t>
            </a:r>
            <a:r>
              <a:rPr lang="fr-CH" dirty="0" smtClean="0"/>
              <a:t> (VD)</a:t>
            </a:r>
          </a:p>
          <a:p>
            <a:r>
              <a:rPr lang="fr-CH" dirty="0"/>
              <a:t>~</a:t>
            </a:r>
            <a:r>
              <a:rPr lang="fr-CH" dirty="0" smtClean="0"/>
              <a:t>30 </a:t>
            </a:r>
            <a:r>
              <a:rPr lang="fr-CH" dirty="0"/>
              <a:t>après J.-C.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209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Musée romain d'Avenches - Néréide à cheval sur un Griffon mar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7817"/>
          <a:stretch/>
        </p:blipFill>
        <p:spPr bwMode="auto">
          <a:xfrm>
            <a:off x="716926" y="476672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30582" y="5221025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Néréide à cheval sur un </a:t>
            </a:r>
            <a:r>
              <a:rPr lang="fr-CH" dirty="0" smtClean="0"/>
              <a:t>griffon marin</a:t>
            </a:r>
          </a:p>
          <a:p>
            <a:r>
              <a:rPr lang="fr-CH" dirty="0" err="1"/>
              <a:t>Avenches</a:t>
            </a:r>
            <a:r>
              <a:rPr lang="fr-CH" dirty="0"/>
              <a:t> (VD</a:t>
            </a:r>
            <a:r>
              <a:rPr lang="fr-CH" dirty="0" smtClean="0"/>
              <a:t>), ~40 après J.-C.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7021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Triton saisissant une néréide - Musée romain d'Ave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1200" y="55172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Triton saisissant une néréide</a:t>
            </a:r>
          </a:p>
          <a:p>
            <a:r>
              <a:rPr lang="fr-CH" dirty="0" err="1" smtClean="0"/>
              <a:t>Avenches</a:t>
            </a:r>
            <a:r>
              <a:rPr lang="fr-CH" dirty="0" smtClean="0"/>
              <a:t> (VD) , ~30 après J.-C.</a:t>
            </a:r>
          </a:p>
        </p:txBody>
      </p:sp>
    </p:spTree>
    <p:extLst>
      <p:ext uri="{BB962C8B-B14F-4D97-AF65-F5344CB8AC3E}">
        <p14:creationId xmlns:p14="http://schemas.microsoft.com/office/powerpoint/2010/main" val="91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Augusta raurica Vic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737098" cy="67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551723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dirty="0" smtClean="0"/>
              <a:t>Victoire</a:t>
            </a:r>
          </a:p>
          <a:p>
            <a:pPr algn="r"/>
            <a:r>
              <a:rPr lang="fr-CH" dirty="0" err="1" smtClean="0"/>
              <a:t>Augst</a:t>
            </a:r>
            <a:r>
              <a:rPr lang="fr-CH" dirty="0" smtClean="0"/>
              <a:t> (BL), 1</a:t>
            </a:r>
            <a:r>
              <a:rPr lang="fr-CH" baseline="30000" dirty="0" smtClean="0"/>
              <a:t>er</a:t>
            </a:r>
            <a:r>
              <a:rPr lang="fr-CH" dirty="0" smtClean="0"/>
              <a:t> siècle après J.-C.</a:t>
            </a:r>
          </a:p>
          <a:p>
            <a:pPr algn="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515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376</Words>
  <Application>Microsoft Office PowerPoint</Application>
  <PresentationFormat>Affichage à l'écran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Thème Office</vt:lpstr>
      <vt:lpstr>Sculptures romaines   Chez nous…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… et ailleurs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Sculpture</dc:title>
  <dc:creator>HP</dc:creator>
  <cp:lastModifiedBy>Favre Zeiser Nancy</cp:lastModifiedBy>
  <cp:revision>24</cp:revision>
  <dcterms:created xsi:type="dcterms:W3CDTF">2012-12-21T07:41:21Z</dcterms:created>
  <dcterms:modified xsi:type="dcterms:W3CDTF">2023-01-30T09:10:56Z</dcterms:modified>
</cp:coreProperties>
</file>