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7" r:id="rId4"/>
    <p:sldId id="275" r:id="rId5"/>
    <p:sldId id="276" r:id="rId6"/>
    <p:sldId id="279" r:id="rId7"/>
    <p:sldId id="282" r:id="rId8"/>
    <p:sldId id="283" r:id="rId9"/>
    <p:sldId id="284" r:id="rId10"/>
    <p:sldId id="286" r:id="rId11"/>
    <p:sldId id="287" r:id="rId12"/>
    <p:sldId id="285" r:id="rId13"/>
    <p:sldId id="278" r:id="rId14"/>
    <p:sldId id="268" r:id="rId15"/>
    <p:sldId id="266" r:id="rId16"/>
    <p:sldId id="273" r:id="rId17"/>
    <p:sldId id="260" r:id="rId18"/>
    <p:sldId id="257" r:id="rId19"/>
    <p:sldId id="258" r:id="rId20"/>
    <p:sldId id="259" r:id="rId21"/>
    <p:sldId id="272" r:id="rId22"/>
    <p:sldId id="271" r:id="rId23"/>
    <p:sldId id="270" r:id="rId24"/>
    <p:sldId id="262" r:id="rId25"/>
    <p:sldId id="263" r:id="rId26"/>
    <p:sldId id="267" r:id="rId27"/>
    <p:sldId id="264" r:id="rId28"/>
    <p:sldId id="265" r:id="rId29"/>
    <p:sldId id="261" r:id="rId30"/>
    <p:sldId id="274" r:id="rId3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60"/>
  </p:normalViewPr>
  <p:slideViewPr>
    <p:cSldViewPr>
      <p:cViewPr>
        <p:scale>
          <a:sx n="80" d="100"/>
          <a:sy n="80" d="100"/>
        </p:scale>
        <p:origin x="-732" y="5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81431-1D16-41FE-B0BB-CF9ABA3E7ED0}" type="datetimeFigureOut">
              <a:rPr lang="fr-CH" smtClean="0"/>
              <a:t>30.07.2014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37FB0-FC84-4726-8EC9-053D0FFCD5D6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53170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81431-1D16-41FE-B0BB-CF9ABA3E7ED0}" type="datetimeFigureOut">
              <a:rPr lang="fr-CH" smtClean="0"/>
              <a:t>30.07.2014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37FB0-FC84-4726-8EC9-053D0FFCD5D6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37248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81431-1D16-41FE-B0BB-CF9ABA3E7ED0}" type="datetimeFigureOut">
              <a:rPr lang="fr-CH" smtClean="0"/>
              <a:t>30.07.2014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37FB0-FC84-4726-8EC9-053D0FFCD5D6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98887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81431-1D16-41FE-B0BB-CF9ABA3E7ED0}" type="datetimeFigureOut">
              <a:rPr lang="fr-CH" smtClean="0"/>
              <a:t>30.07.2014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37FB0-FC84-4726-8EC9-053D0FFCD5D6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48292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81431-1D16-41FE-B0BB-CF9ABA3E7ED0}" type="datetimeFigureOut">
              <a:rPr lang="fr-CH" smtClean="0"/>
              <a:t>30.07.2014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37FB0-FC84-4726-8EC9-053D0FFCD5D6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18387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81431-1D16-41FE-B0BB-CF9ABA3E7ED0}" type="datetimeFigureOut">
              <a:rPr lang="fr-CH" smtClean="0"/>
              <a:t>30.07.2014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37FB0-FC84-4726-8EC9-053D0FFCD5D6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99217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81431-1D16-41FE-B0BB-CF9ABA3E7ED0}" type="datetimeFigureOut">
              <a:rPr lang="fr-CH" smtClean="0"/>
              <a:t>30.07.2014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37FB0-FC84-4726-8EC9-053D0FFCD5D6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3770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81431-1D16-41FE-B0BB-CF9ABA3E7ED0}" type="datetimeFigureOut">
              <a:rPr lang="fr-CH" smtClean="0"/>
              <a:t>30.07.2014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37FB0-FC84-4726-8EC9-053D0FFCD5D6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07865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81431-1D16-41FE-B0BB-CF9ABA3E7ED0}" type="datetimeFigureOut">
              <a:rPr lang="fr-CH" smtClean="0"/>
              <a:t>30.07.2014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37FB0-FC84-4726-8EC9-053D0FFCD5D6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46546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81431-1D16-41FE-B0BB-CF9ABA3E7ED0}" type="datetimeFigureOut">
              <a:rPr lang="fr-CH" smtClean="0"/>
              <a:t>30.07.2014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37FB0-FC84-4726-8EC9-053D0FFCD5D6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79064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81431-1D16-41FE-B0BB-CF9ABA3E7ED0}" type="datetimeFigureOut">
              <a:rPr lang="fr-CH" smtClean="0"/>
              <a:t>30.07.2014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37FB0-FC84-4726-8EC9-053D0FFCD5D6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62531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81431-1D16-41FE-B0BB-CF9ABA3E7ED0}" type="datetimeFigureOut">
              <a:rPr lang="fr-CH" smtClean="0"/>
              <a:t>30.07.2014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37FB0-FC84-4726-8EC9-053D0FFCD5D6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2058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 dirty="0" smtClean="0"/>
              <a:t>Fresques romaines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81990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44208" y="5301208"/>
            <a:ext cx="2180928" cy="1143000"/>
          </a:xfrm>
        </p:spPr>
        <p:txBody>
          <a:bodyPr>
            <a:normAutofit/>
          </a:bodyPr>
          <a:lstStyle/>
          <a:p>
            <a:r>
              <a:rPr lang="fr-CH" sz="1800" dirty="0" smtClean="0"/>
              <a:t>Chèvre</a:t>
            </a:r>
            <a:br>
              <a:rPr lang="fr-CH" sz="1800" dirty="0" smtClean="0"/>
            </a:br>
            <a:r>
              <a:rPr lang="fr-CH" sz="1800" dirty="0" smtClean="0"/>
              <a:t>Nyon (VD) </a:t>
            </a:r>
            <a:endParaRPr lang="fr-CH" sz="1800" dirty="0"/>
          </a:p>
        </p:txBody>
      </p:sp>
      <p:pic>
        <p:nvPicPr>
          <p:cNvPr id="5122" name="Picture 2" descr="C:\Users\Madeleine\Dropbox\CIIP Histoire\Demandes droits\Tableau droits thème 09\Ressources images thème 9\DVD\9DVD5_dia10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3542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454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adeleine\Dropbox\CIIP Histoire\Demandes droits\Tableau droits thème 09\Ressources images thème 9\DVD\9DVD5_dia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" y="201934"/>
            <a:ext cx="7321003" cy="665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52319" y="5157192"/>
            <a:ext cx="1248481" cy="1359024"/>
          </a:xfrm>
        </p:spPr>
        <p:txBody>
          <a:bodyPr>
            <a:normAutofit/>
          </a:bodyPr>
          <a:lstStyle/>
          <a:p>
            <a:r>
              <a:rPr lang="fr-CH" sz="1800" dirty="0" smtClean="0"/>
              <a:t>Décoration florale</a:t>
            </a:r>
            <a:br>
              <a:rPr lang="fr-CH" sz="1800" dirty="0" smtClean="0"/>
            </a:br>
            <a:r>
              <a:rPr lang="fr-CH" sz="1800" dirty="0" smtClean="0"/>
              <a:t>Nyon (VD)</a:t>
            </a:r>
            <a:endParaRPr lang="fr-CH" sz="1800" dirty="0"/>
          </a:p>
        </p:txBody>
      </p:sp>
    </p:spTree>
    <p:extLst>
      <p:ext uri="{BB962C8B-B14F-4D97-AF65-F5344CB8AC3E}">
        <p14:creationId xmlns:p14="http://schemas.microsoft.com/office/powerpoint/2010/main" val="2107073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1069" y="5715000"/>
            <a:ext cx="8229600" cy="1143000"/>
          </a:xfrm>
        </p:spPr>
        <p:txBody>
          <a:bodyPr>
            <a:normAutofit/>
          </a:bodyPr>
          <a:lstStyle/>
          <a:p>
            <a:r>
              <a:rPr lang="fr-CH" sz="1800" dirty="0" smtClean="0"/>
              <a:t>Deux hommes  portant une amphore</a:t>
            </a:r>
            <a:br>
              <a:rPr lang="fr-CH" sz="1800" dirty="0" smtClean="0"/>
            </a:br>
            <a:r>
              <a:rPr lang="fr-CH" sz="1800" dirty="0" err="1" smtClean="0"/>
              <a:t>Augst</a:t>
            </a:r>
            <a:r>
              <a:rPr lang="fr-CH" sz="1800" dirty="0" smtClean="0"/>
              <a:t> (BL) </a:t>
            </a:r>
            <a:endParaRPr lang="fr-CH" sz="1800" dirty="0"/>
          </a:p>
        </p:txBody>
      </p:sp>
      <p:pic>
        <p:nvPicPr>
          <p:cNvPr id="4098" name="Picture 2" descr="C:\Users\Madeleine\Dropbox\CIIP Histoire\Demandes droits\Tableau droits thème 09\Ressources images thème 9\DVD\9DVD5_dia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3595"/>
            <a:ext cx="8662590" cy="573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912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1143000"/>
          </a:xfrm>
        </p:spPr>
        <p:txBody>
          <a:bodyPr/>
          <a:lstStyle/>
          <a:p>
            <a:r>
              <a:rPr lang="fr-CH" dirty="0" smtClean="0">
                <a:solidFill>
                  <a:srgbClr val="FF0000"/>
                </a:solidFill>
              </a:rPr>
              <a:t>… et ailleurs</a:t>
            </a:r>
            <a:endParaRPr lang="fr-C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882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ile:Casa dei vettii - pannel fres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80" y="122921"/>
            <a:ext cx="4430326" cy="557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ile:Casa dei vettii ixio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488" y="116632"/>
            <a:ext cx="3810000" cy="557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2646" y="5697573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dirty="0" smtClean="0"/>
              <a:t>Original                                                                                                                              Copie</a:t>
            </a:r>
          </a:p>
          <a:p>
            <a:pPr algn="ctr"/>
            <a:r>
              <a:rPr lang="fr-CH" dirty="0" smtClean="0"/>
              <a:t>Pompéi (Italie), 1</a:t>
            </a:r>
            <a:r>
              <a:rPr lang="fr-CH" baseline="30000" dirty="0" smtClean="0"/>
              <a:t>er</a:t>
            </a:r>
            <a:r>
              <a:rPr lang="fr-CH" dirty="0" smtClean="0"/>
              <a:t> siècle après J.-C.</a:t>
            </a:r>
          </a:p>
          <a:p>
            <a:pPr algn="ctr"/>
            <a:endParaRPr lang="fr-CH" sz="1200" dirty="0" smtClean="0"/>
          </a:p>
        </p:txBody>
      </p:sp>
    </p:spTree>
    <p:extLst>
      <p:ext uri="{BB962C8B-B14F-4D97-AF65-F5344CB8AC3E}">
        <p14:creationId xmlns:p14="http://schemas.microsoft.com/office/powerpoint/2010/main" val="271714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ile:Dea Barberini Massim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27" y="-33034"/>
            <a:ext cx="5717601" cy="689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56176" y="5719925"/>
            <a:ext cx="28823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dirty="0" smtClean="0"/>
              <a:t>Vénus, </a:t>
            </a:r>
          </a:p>
          <a:p>
            <a:r>
              <a:rPr lang="fr-CH" dirty="0" smtClean="0"/>
              <a:t>Rome (Italie), </a:t>
            </a:r>
          </a:p>
          <a:p>
            <a:r>
              <a:rPr lang="fr-CH" dirty="0" smtClean="0"/>
              <a:t>4</a:t>
            </a:r>
            <a:r>
              <a:rPr lang="fr-CH" baseline="30000" dirty="0" smtClean="0"/>
              <a:t>e</a:t>
            </a:r>
            <a:r>
              <a:rPr lang="fr-CH" dirty="0" smtClean="0"/>
              <a:t> siècle après J.-C.</a:t>
            </a:r>
          </a:p>
        </p:txBody>
      </p:sp>
    </p:spTree>
    <p:extLst>
      <p:ext uri="{BB962C8B-B14F-4D97-AF65-F5344CB8AC3E}">
        <p14:creationId xmlns:p14="http://schemas.microsoft.com/office/powerpoint/2010/main" val="243365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Pompejanischer Maler um 25 v. Chr. 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-32"/>
            <a:ext cx="5004048" cy="688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5150538"/>
            <a:ext cx="28823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dirty="0" smtClean="0"/>
              <a:t>Amour puni</a:t>
            </a:r>
          </a:p>
          <a:p>
            <a:r>
              <a:rPr lang="fr-CH" dirty="0" smtClean="0"/>
              <a:t>Pompéi (Italie)</a:t>
            </a:r>
          </a:p>
          <a:p>
            <a:r>
              <a:rPr lang="fr-CH" dirty="0" smtClean="0"/>
              <a:t>1</a:t>
            </a:r>
            <a:r>
              <a:rPr lang="fr-CH" baseline="30000" dirty="0" smtClean="0"/>
              <a:t>er</a:t>
            </a:r>
            <a:r>
              <a:rPr lang="fr-CH" dirty="0" smtClean="0"/>
              <a:t> siècle avant J.-C.</a:t>
            </a:r>
          </a:p>
        </p:txBody>
      </p:sp>
    </p:spTree>
    <p:extLst>
      <p:ext uri="{BB962C8B-B14F-4D97-AF65-F5344CB8AC3E}">
        <p14:creationId xmlns:p14="http://schemas.microsoft.com/office/powerpoint/2010/main" val="156208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le:Herkulaneischer Meister 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1796"/>
            <a:ext cx="5705475" cy="570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021288"/>
            <a:ext cx="88946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dirty="0" smtClean="0"/>
              <a:t>Pompéi (Italie)</a:t>
            </a:r>
          </a:p>
        </p:txBody>
      </p:sp>
    </p:spTree>
    <p:extLst>
      <p:ext uri="{BB962C8B-B14F-4D97-AF65-F5344CB8AC3E}">
        <p14:creationId xmlns:p14="http://schemas.microsoft.com/office/powerpoint/2010/main" val="150754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Affresco romano giardino pompei 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24"/>
            <a:ext cx="5139806" cy="685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56176" y="5719925"/>
            <a:ext cx="28823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dirty="0" smtClean="0"/>
              <a:t>Pompéi (Italie)</a:t>
            </a:r>
          </a:p>
        </p:txBody>
      </p:sp>
    </p:spTree>
    <p:extLst>
      <p:ext uri="{BB962C8B-B14F-4D97-AF65-F5344CB8AC3E}">
        <p14:creationId xmlns:p14="http://schemas.microsoft.com/office/powerpoint/2010/main" val="61571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le:Affresco romano giardino pompei 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83" y="251037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132" y="6033482"/>
            <a:ext cx="91105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dirty="0" smtClean="0"/>
              <a:t>Pompéi (Italie)</a:t>
            </a:r>
          </a:p>
        </p:txBody>
      </p:sp>
    </p:spTree>
    <p:extLst>
      <p:ext uri="{BB962C8B-B14F-4D97-AF65-F5344CB8AC3E}">
        <p14:creationId xmlns:p14="http://schemas.microsoft.com/office/powerpoint/2010/main" val="283477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56201"/>
          </a:xfrm>
        </p:spPr>
        <p:txBody>
          <a:bodyPr/>
          <a:lstStyle/>
          <a:p>
            <a:r>
              <a:rPr lang="fr-CH" dirty="0" smtClean="0"/>
              <a:t>Technique de la fresque</a:t>
            </a:r>
            <a:endParaRPr lang="fr-CH" dirty="0"/>
          </a:p>
        </p:txBody>
      </p:sp>
      <p:sp>
        <p:nvSpPr>
          <p:cNvPr id="4" name="Rectangle 3"/>
          <p:cNvSpPr/>
          <p:nvPr/>
        </p:nvSpPr>
        <p:spPr>
          <a:xfrm>
            <a:off x="411441" y="6080070"/>
            <a:ext cx="828092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CH" sz="1700" dirty="0"/>
              <a:t>La fresque est une technique de peinture murale exécutée sur un enduit frais, constitué de chaux et de sable. Les couleurs appliquées sont des pigments délayés dans de l'eau.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1691680" y="1072833"/>
            <a:ext cx="5807705" cy="4712335"/>
            <a:chOff x="1691680" y="1072833"/>
            <a:chExt cx="5807705" cy="4712335"/>
          </a:xfrm>
        </p:grpSpPr>
        <p:grpSp>
          <p:nvGrpSpPr>
            <p:cNvPr id="3" name="Groupe 2"/>
            <p:cNvGrpSpPr/>
            <p:nvPr/>
          </p:nvGrpSpPr>
          <p:grpSpPr>
            <a:xfrm>
              <a:off x="1691680" y="1072833"/>
              <a:ext cx="5807705" cy="4712335"/>
              <a:chOff x="1668145" y="1072833"/>
              <a:chExt cx="5807705" cy="4712335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4401183" y="1072833"/>
                <a:ext cx="432221" cy="3566536"/>
              </a:xfrm>
              <a:prstGeom prst="rect">
                <a:avLst/>
              </a:prstGeom>
              <a:blipFill>
                <a:blip r:embed="rId2"/>
                <a:tile tx="0" ty="0" sx="100000" sy="100000" flip="none" algn="tl"/>
              </a:blip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CH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668145" y="1072833"/>
                <a:ext cx="2732291" cy="3566536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CH"/>
              </a:p>
            </p:txBody>
          </p:sp>
          <p:sp>
            <p:nvSpPr>
              <p:cNvPr id="18" name="Zone de texte 2"/>
              <p:cNvSpPr txBox="1">
                <a:spLocks noChangeArrowheads="1"/>
              </p:cNvSpPr>
              <p:nvPr/>
            </p:nvSpPr>
            <p:spPr bwMode="auto">
              <a:xfrm>
                <a:off x="2642795" y="2620168"/>
                <a:ext cx="793786" cy="6530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fr-CH" sz="2400">
                    <a:effectLst/>
                    <a:latin typeface="Calibri"/>
                    <a:ea typeface="Calibri"/>
                    <a:cs typeface="Times New Roman"/>
                  </a:rPr>
                  <a:t>Mur</a:t>
                </a:r>
                <a:endParaRPr lang="fr-CH" sz="110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833244" y="1072833"/>
                <a:ext cx="90710" cy="356653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CH"/>
              </a:p>
            </p:txBody>
          </p:sp>
          <p:sp>
            <p:nvSpPr>
              <p:cNvPr id="20" name="Zone de texte 2"/>
              <p:cNvSpPr txBox="1">
                <a:spLocks noChangeArrowheads="1"/>
              </p:cNvSpPr>
              <p:nvPr/>
            </p:nvSpPr>
            <p:spPr bwMode="auto">
              <a:xfrm>
                <a:off x="2642795" y="5132072"/>
                <a:ext cx="2421551" cy="6530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fr-CH" sz="2400">
                    <a:effectLst/>
                    <a:latin typeface="Calibri"/>
                    <a:ea typeface="Calibri"/>
                    <a:cs typeface="Times New Roman"/>
                  </a:rPr>
                  <a:t>Enduit grossier</a:t>
                </a:r>
                <a:endParaRPr lang="fr-CH" sz="110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21" name="Zone de texte 2"/>
              <p:cNvSpPr txBox="1">
                <a:spLocks noChangeArrowheads="1"/>
              </p:cNvSpPr>
              <p:nvPr/>
            </p:nvSpPr>
            <p:spPr bwMode="auto">
              <a:xfrm>
                <a:off x="5285401" y="5132072"/>
                <a:ext cx="2190449" cy="6530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fr-CH" sz="2400">
                    <a:effectLst/>
                    <a:latin typeface="Calibri"/>
                    <a:ea typeface="Calibri"/>
                    <a:cs typeface="Times New Roman"/>
                  </a:rPr>
                  <a:t>Enduit frais</a:t>
                </a:r>
                <a:endParaRPr lang="fr-CH" sz="110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cxnSp>
            <p:nvCxnSpPr>
              <p:cNvPr id="22" name="Connecteur droit avec flèche 21"/>
              <p:cNvCxnSpPr/>
              <p:nvPr/>
            </p:nvCxnSpPr>
            <p:spPr>
              <a:xfrm flipV="1">
                <a:off x="3687779" y="4458882"/>
                <a:ext cx="864122" cy="7854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avec flèche 22"/>
              <p:cNvCxnSpPr/>
              <p:nvPr/>
            </p:nvCxnSpPr>
            <p:spPr>
              <a:xfrm flipH="1" flipV="1">
                <a:off x="4860954" y="4458882"/>
                <a:ext cx="944505" cy="78543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26" name="Picture 2" descr="http://upload.wikimedia.org/wikipedia/commons/thumb/c/c6/Inkscape_paintbrush.svg/200px-Inkscape_paintbrush.svg.png?uselang=f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015286" flipH="1">
              <a:off x="4863740" y="1341007"/>
              <a:ext cx="1215112" cy="1215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8240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le:Affresco romano giardino pompei 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8" y="21967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132" y="5934670"/>
            <a:ext cx="91105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dirty="0" smtClean="0"/>
              <a:t>Pompéi (Italie)</a:t>
            </a:r>
          </a:p>
        </p:txBody>
      </p:sp>
    </p:spTree>
    <p:extLst>
      <p:ext uri="{BB962C8B-B14F-4D97-AF65-F5344CB8AC3E}">
        <p14:creationId xmlns:p14="http://schemas.microsoft.com/office/powerpoint/2010/main" val="200303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ile:Pompeii Fresco 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00"/>
            <a:ext cx="4973306" cy="68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71592" y="5661248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dirty="0" err="1" smtClean="0"/>
              <a:t>Boscoreale</a:t>
            </a:r>
            <a:r>
              <a:rPr lang="fr-CH" dirty="0" smtClean="0"/>
              <a:t> (Italie)</a:t>
            </a:r>
          </a:p>
          <a:p>
            <a:r>
              <a:rPr lang="fr-CH" dirty="0" smtClean="0"/>
              <a:t>1</a:t>
            </a:r>
            <a:r>
              <a:rPr lang="fr-CH" baseline="30000" dirty="0" smtClean="0"/>
              <a:t>er</a:t>
            </a:r>
            <a:r>
              <a:rPr lang="fr-CH" dirty="0" smtClean="0"/>
              <a:t> siècle avant J.-C.</a:t>
            </a:r>
          </a:p>
        </p:txBody>
      </p:sp>
    </p:spTree>
    <p:extLst>
      <p:ext uri="{BB962C8B-B14F-4D97-AF65-F5344CB8AC3E}">
        <p14:creationId xmlns:p14="http://schemas.microsoft.com/office/powerpoint/2010/main" val="350415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ile:Herculaneum-Palest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931" y="0"/>
            <a:ext cx="51320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9693" y="5566013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dirty="0" smtClean="0"/>
              <a:t>Herculanum (Italie)</a:t>
            </a:r>
          </a:p>
          <a:p>
            <a:r>
              <a:rPr lang="fr-CH" dirty="0" smtClean="0"/>
              <a:t>1</a:t>
            </a:r>
            <a:r>
              <a:rPr lang="fr-CH" baseline="30000" dirty="0" smtClean="0"/>
              <a:t>er</a:t>
            </a:r>
            <a:r>
              <a:rPr lang="fr-CH" dirty="0" smtClean="0"/>
              <a:t> siècle après J.-C.</a:t>
            </a:r>
          </a:p>
        </p:txBody>
      </p:sp>
    </p:spTree>
    <p:extLst>
      <p:ext uri="{BB962C8B-B14F-4D97-AF65-F5344CB8AC3E}">
        <p14:creationId xmlns:p14="http://schemas.microsoft.com/office/powerpoint/2010/main" val="340755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982157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132" y="5934670"/>
            <a:ext cx="91105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dirty="0"/>
              <a:t>L</a:t>
            </a:r>
            <a:r>
              <a:rPr lang="fr-CH" dirty="0" smtClean="0"/>
              <a:t>araire, Pompéi (Italie)</a:t>
            </a:r>
          </a:p>
        </p:txBody>
      </p:sp>
    </p:spTree>
    <p:extLst>
      <p:ext uri="{BB962C8B-B14F-4D97-AF65-F5344CB8AC3E}">
        <p14:creationId xmlns:p14="http://schemas.microsoft.com/office/powerpoint/2010/main" val="178224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le:Sea landscape Louvre P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20" y="347433"/>
            <a:ext cx="8214044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1120" y="6021288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dirty="0" smtClean="0"/>
              <a:t>Paysage </a:t>
            </a:r>
            <a:r>
              <a:rPr lang="fr-CH" dirty="0"/>
              <a:t>maritime, </a:t>
            </a:r>
            <a:r>
              <a:rPr lang="fr-CH" dirty="0" err="1"/>
              <a:t>Boscoreale</a:t>
            </a:r>
            <a:r>
              <a:rPr lang="fr-CH" dirty="0"/>
              <a:t> (</a:t>
            </a:r>
            <a:r>
              <a:rPr lang="fr-CH" dirty="0" smtClean="0"/>
              <a:t>Italie), 1</a:t>
            </a:r>
            <a:r>
              <a:rPr lang="fr-CH" baseline="30000" dirty="0" smtClean="0"/>
              <a:t>er</a:t>
            </a:r>
            <a:r>
              <a:rPr lang="fr-CH" dirty="0" smtClean="0"/>
              <a:t> siècle après J.-C.</a:t>
            </a:r>
          </a:p>
        </p:txBody>
      </p:sp>
    </p:spTree>
    <p:extLst>
      <p:ext uri="{BB962C8B-B14F-4D97-AF65-F5344CB8AC3E}">
        <p14:creationId xmlns:p14="http://schemas.microsoft.com/office/powerpoint/2010/main" val="310727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le:Musée GR de Saint-Romain-en-Gal 27 07 2011 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797"/>
            <a:ext cx="7620000" cy="56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1120" y="6021288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dirty="0" smtClean="0"/>
              <a:t>Génie </a:t>
            </a:r>
            <a:r>
              <a:rPr lang="fr-CH" dirty="0"/>
              <a:t>ailé, Vienne (France</a:t>
            </a:r>
            <a:r>
              <a:rPr lang="fr-CH" dirty="0" smtClean="0"/>
              <a:t>),1</a:t>
            </a:r>
            <a:r>
              <a:rPr lang="fr-CH" baseline="30000" dirty="0" smtClean="0"/>
              <a:t>er</a:t>
            </a:r>
            <a:r>
              <a:rPr lang="fr-CH" dirty="0" smtClean="0"/>
              <a:t> siècle après J.-C.</a:t>
            </a:r>
          </a:p>
        </p:txBody>
      </p:sp>
    </p:spTree>
    <p:extLst>
      <p:ext uri="{BB962C8B-B14F-4D97-AF65-F5344CB8AC3E}">
        <p14:creationId xmlns:p14="http://schemas.microsoft.com/office/powerpoint/2010/main" val="47133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1120" y="6021288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dirty="0" smtClean="0"/>
              <a:t>Torre </a:t>
            </a:r>
            <a:r>
              <a:rPr lang="fr-CH" dirty="0" err="1" smtClean="0"/>
              <a:t>Annunziata</a:t>
            </a:r>
            <a:r>
              <a:rPr lang="fr-CH" dirty="0" smtClean="0"/>
              <a:t> </a:t>
            </a:r>
            <a:r>
              <a:rPr lang="fr-CH" dirty="0" smtClean="0"/>
              <a:t>(Italie) , 1</a:t>
            </a:r>
            <a:r>
              <a:rPr lang="fr-CH" baseline="30000" dirty="0" smtClean="0"/>
              <a:t>er</a:t>
            </a:r>
            <a:r>
              <a:rPr lang="fr-CH" dirty="0" smtClean="0"/>
              <a:t> siècle après J.-C.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08720"/>
            <a:ext cx="6048672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615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le:Musée GR de Saint-Romain-en-Gal 27 07 2011 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-1"/>
            <a:ext cx="4572000" cy="689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9512" y="3573016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dirty="0" smtClean="0"/>
              <a:t>Vienne </a:t>
            </a:r>
            <a:r>
              <a:rPr lang="fr-CH" dirty="0"/>
              <a:t>(France</a:t>
            </a:r>
            <a:r>
              <a:rPr lang="fr-CH" dirty="0" smtClean="0"/>
              <a:t>),</a:t>
            </a:r>
          </a:p>
          <a:p>
            <a:r>
              <a:rPr lang="fr-CH" dirty="0" smtClean="0"/>
              <a:t>1</a:t>
            </a:r>
            <a:r>
              <a:rPr lang="fr-CH" baseline="30000" dirty="0" smtClean="0"/>
              <a:t>er</a:t>
            </a:r>
            <a:r>
              <a:rPr lang="fr-CH" dirty="0" smtClean="0"/>
              <a:t> siècle après J.-C.</a:t>
            </a:r>
          </a:p>
        </p:txBody>
      </p:sp>
    </p:spTree>
    <p:extLst>
      <p:ext uri="{BB962C8B-B14F-4D97-AF65-F5344CB8AC3E}">
        <p14:creationId xmlns:p14="http://schemas.microsoft.com/office/powerpoint/2010/main" val="387485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ile:Peinture murale (oiseau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7182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1120" y="5910371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dirty="0" smtClean="0"/>
              <a:t>Ephèse (Turquie)</a:t>
            </a:r>
          </a:p>
        </p:txBody>
      </p:sp>
    </p:spTree>
    <p:extLst>
      <p:ext uri="{BB962C8B-B14F-4D97-AF65-F5344CB8AC3E}">
        <p14:creationId xmlns:p14="http://schemas.microsoft.com/office/powerpoint/2010/main" val="225798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Tongeren Gallo-Romeins Museum 9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762000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451" y="5661248"/>
            <a:ext cx="91105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dirty="0"/>
              <a:t>Tombe romaine avec peintures de pigeons, guirlandes et lauriers</a:t>
            </a:r>
            <a:r>
              <a:rPr lang="fr-CH" dirty="0" smtClean="0"/>
              <a:t>,</a:t>
            </a:r>
          </a:p>
          <a:p>
            <a:pPr algn="ctr"/>
            <a:r>
              <a:rPr lang="fr-CH" dirty="0" smtClean="0"/>
              <a:t>Tongres (Belgique), </a:t>
            </a:r>
            <a:r>
              <a:rPr lang="fr-CH" dirty="0"/>
              <a:t>300-350 après J.-C</a:t>
            </a:r>
            <a:r>
              <a:rPr lang="fr-CH" dirty="0" smtClean="0"/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80988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/>
          <a:lstStyle/>
          <a:p>
            <a:r>
              <a:rPr lang="fr-CH" dirty="0" smtClean="0">
                <a:solidFill>
                  <a:srgbClr val="FF0000"/>
                </a:solidFill>
              </a:rPr>
              <a:t>Chez nous…</a:t>
            </a:r>
            <a:endParaRPr lang="fr-C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2177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560099"/>
              </p:ext>
            </p:extLst>
          </p:nvPr>
        </p:nvGraphicFramePr>
        <p:xfrm>
          <a:off x="2699792" y="1412776"/>
          <a:ext cx="4176464" cy="47609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2088"/>
                <a:gridCol w="3384376"/>
              </a:tblGrid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 dirty="0" smtClean="0">
                          <a:solidFill>
                            <a:schemeClr val="tx1"/>
                          </a:solidFill>
                          <a:effectLst/>
                        </a:rPr>
                        <a:t>Habitat</a:t>
                      </a:r>
                      <a:r>
                        <a:rPr lang="fr-CH" sz="1400" baseline="0" dirty="0" smtClean="0">
                          <a:solidFill>
                            <a:schemeClr val="tx1"/>
                          </a:solidFill>
                          <a:effectLst/>
                        </a:rPr>
                        <a:t>  Décors </a:t>
                      </a:r>
                      <a:r>
                        <a:rPr lang="fr-CH" sz="1400" dirty="0" smtClean="0">
                          <a:solidFill>
                            <a:schemeClr val="tx1"/>
                          </a:solidFill>
                          <a:effectLst/>
                        </a:rPr>
                        <a:t>Fresques       Crédits </a:t>
                      </a:r>
                      <a:r>
                        <a:rPr lang="fr-CH" sz="1400" dirty="0">
                          <a:solidFill>
                            <a:schemeClr val="tx1"/>
                          </a:solidFill>
                          <a:effectLst/>
                        </a:rPr>
                        <a:t>photographiques</a:t>
                      </a:r>
                      <a:endParaRPr lang="fr-CH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100" dirty="0">
                          <a:solidFill>
                            <a:schemeClr val="tx1"/>
                          </a:solidFill>
                          <a:effectLst/>
                        </a:rPr>
                        <a:t>p. 1</a:t>
                      </a:r>
                      <a:endParaRPr lang="fr-CH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100">
                          <a:solidFill>
                            <a:schemeClr val="tx1"/>
                          </a:solidFill>
                          <a:effectLst/>
                        </a:rPr>
                        <a:t>-------</a:t>
                      </a:r>
                      <a:endParaRPr lang="fr-CH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100" dirty="0">
                          <a:solidFill>
                            <a:schemeClr val="tx1"/>
                          </a:solidFill>
                          <a:effectLst/>
                        </a:rPr>
                        <a:t>p. 2</a:t>
                      </a:r>
                      <a:endParaRPr lang="fr-CH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100" dirty="0">
                          <a:solidFill>
                            <a:schemeClr val="tx1"/>
                          </a:solidFill>
                          <a:effectLst/>
                        </a:rPr>
                        <a:t>Dessin : Michel </a:t>
                      </a:r>
                      <a:r>
                        <a:rPr lang="fr-CH" sz="1100" dirty="0" err="1">
                          <a:solidFill>
                            <a:schemeClr val="tx1"/>
                          </a:solidFill>
                          <a:effectLst/>
                        </a:rPr>
                        <a:t>Riedo</a:t>
                      </a:r>
                      <a:endParaRPr lang="fr-CH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100" dirty="0">
                          <a:solidFill>
                            <a:schemeClr val="tx1"/>
                          </a:solidFill>
                          <a:effectLst/>
                        </a:rPr>
                        <a:t>p. </a:t>
                      </a: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fr-CH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© Documents Site et Musée romains d'</a:t>
                      </a:r>
                      <a:r>
                        <a:rPr lang="fr-CH" sz="11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Avenches</a:t>
                      </a:r>
                      <a:endParaRPr lang="fr-CH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100" dirty="0">
                          <a:solidFill>
                            <a:schemeClr val="tx1"/>
                          </a:solidFill>
                          <a:effectLst/>
                        </a:rPr>
                        <a:t>p. </a:t>
                      </a: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fr-CH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© Documents Site et Musée romains d'</a:t>
                      </a:r>
                      <a:r>
                        <a:rPr lang="fr-CH" sz="11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Avenches</a:t>
                      </a:r>
                      <a:endParaRPr lang="fr-CH" sz="11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2602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</a:rPr>
                        <a:t>p. 6</a:t>
                      </a:r>
                      <a:endParaRPr lang="fr-CH" sz="11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© Documents Site et Musée romains d'</a:t>
                      </a:r>
                      <a:r>
                        <a:rPr lang="fr-CH" sz="11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Avenches</a:t>
                      </a:r>
                      <a:endParaRPr lang="fr-CH" sz="11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2602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</a:rPr>
                        <a:t>p. 7</a:t>
                      </a:r>
                      <a:endParaRPr lang="fr-CH" sz="11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© Madeleine Stanescu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2602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</a:rPr>
                        <a:t>p. 8</a:t>
                      </a: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/>
                        </a:rPr>
                        <a:t>-</a:t>
                      </a:r>
                      <a:r>
                        <a:rPr lang="fr-CH" sz="11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/>
                        </a:rPr>
                        <a:t> 11</a:t>
                      </a:r>
                      <a:endParaRPr lang="fr-CH" sz="11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CC </a:t>
                      </a:r>
                      <a:r>
                        <a:rPr lang="fr-CH" sz="11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Odrade</a:t>
                      </a:r>
                      <a:r>
                        <a:rPr lang="fr-CH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123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2602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</a:rPr>
                        <a:t>p. 12</a:t>
                      </a:r>
                      <a:endParaRPr lang="fr-CH" sz="11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CC Carole </a:t>
                      </a:r>
                      <a:r>
                        <a:rPr lang="fr-CH" sz="11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Raddato</a:t>
                      </a:r>
                      <a:endParaRPr lang="fr-CH" sz="11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</a:rPr>
                        <a:t>p. 14</a:t>
                      </a:r>
                      <a:endParaRPr lang="fr-CH" sz="11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</a:rPr>
                        <a:t>Domaine </a:t>
                      </a:r>
                      <a:r>
                        <a:rPr lang="fr-CH" sz="1100" dirty="0">
                          <a:solidFill>
                            <a:schemeClr val="tx1"/>
                          </a:solidFill>
                          <a:effectLst/>
                        </a:rPr>
                        <a:t>public</a:t>
                      </a:r>
                      <a:endParaRPr lang="fr-CH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</a:rPr>
                        <a:t>p. 15</a:t>
                      </a:r>
                      <a:endParaRPr lang="fr-CH" sz="11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100" dirty="0">
                          <a:solidFill>
                            <a:schemeClr val="tx1"/>
                          </a:solidFill>
                          <a:effectLst/>
                        </a:rPr>
                        <a:t>Domaine </a:t>
                      </a: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</a:rPr>
                        <a:t>public  </a:t>
                      </a:r>
                      <a:r>
                        <a:rPr lang="fr-CH" sz="1100" dirty="0" err="1" smtClean="0">
                          <a:solidFill>
                            <a:schemeClr val="tx1"/>
                          </a:solidFill>
                          <a:effectLst/>
                        </a:rPr>
                        <a:t>Marie-Lan</a:t>
                      </a: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</a:rPr>
                        <a:t> Nguyen</a:t>
                      </a:r>
                      <a:endParaRPr lang="fr-CH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</a:rPr>
                        <a:t>p. 16</a:t>
                      </a:r>
                      <a:endParaRPr lang="fr-CH" dirty="0"/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100" dirty="0">
                          <a:solidFill>
                            <a:schemeClr val="tx1"/>
                          </a:solidFill>
                          <a:effectLst/>
                        </a:rPr>
                        <a:t>Domaine public</a:t>
                      </a:r>
                      <a:endParaRPr lang="fr-CH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</a:rPr>
                        <a:t>p. 17</a:t>
                      </a:r>
                      <a:endParaRPr lang="fr-CH" dirty="0"/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100" dirty="0">
                          <a:solidFill>
                            <a:schemeClr val="tx1"/>
                          </a:solidFill>
                          <a:effectLst/>
                        </a:rPr>
                        <a:t>Domaine public</a:t>
                      </a:r>
                      <a:endParaRPr lang="fr-CH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</a:rPr>
                        <a:t>p. 18-20</a:t>
                      </a:r>
                      <a:endParaRPr lang="fr-CH" dirty="0"/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100" dirty="0">
                          <a:solidFill>
                            <a:schemeClr val="tx1"/>
                          </a:solidFill>
                          <a:effectLst/>
                        </a:rPr>
                        <a:t>CC Stefano </a:t>
                      </a:r>
                      <a:r>
                        <a:rPr lang="fr-CH" sz="1100" dirty="0" err="1">
                          <a:solidFill>
                            <a:schemeClr val="tx1"/>
                          </a:solidFill>
                          <a:effectLst/>
                        </a:rPr>
                        <a:t>Bolignini</a:t>
                      </a:r>
                      <a:r>
                        <a:rPr lang="fr-CH" sz="1100" dirty="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endParaRPr lang="fr-CH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</a:rPr>
                        <a:t>p. 21</a:t>
                      </a:r>
                      <a:endParaRPr lang="fr-CH" dirty="0"/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</a:rPr>
                        <a:t>Domaine public</a:t>
                      </a:r>
                      <a:endParaRPr lang="fr-CH" sz="11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</a:rPr>
                        <a:t>p. 22</a:t>
                      </a:r>
                      <a:endParaRPr lang="fr-CH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</a:rPr>
                        <a:t>Domaine public</a:t>
                      </a:r>
                      <a:endParaRPr lang="fr-CH" sz="11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100" dirty="0">
                          <a:solidFill>
                            <a:schemeClr val="tx1"/>
                          </a:solidFill>
                          <a:effectLst/>
                        </a:rPr>
                        <a:t>p. </a:t>
                      </a: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fr-CH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</a:rPr>
                        <a:t>CC </a:t>
                      </a:r>
                      <a:r>
                        <a:rPr lang="fr-CH" sz="1100" dirty="0" err="1" smtClean="0">
                          <a:solidFill>
                            <a:schemeClr val="tx1"/>
                          </a:solidFill>
                          <a:effectLst/>
                        </a:rPr>
                        <a:t>Daniele</a:t>
                      </a: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CH" sz="1100" dirty="0" err="1" smtClean="0">
                          <a:solidFill>
                            <a:schemeClr val="tx1"/>
                          </a:solidFill>
                          <a:effectLst/>
                        </a:rPr>
                        <a:t>Florio</a:t>
                      </a:r>
                      <a:endParaRPr lang="fr-CH" sz="11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1973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p. 24</a:t>
                      </a:r>
                      <a:endParaRPr lang="fr-CH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</a:rPr>
                        <a:t>Domaine public  </a:t>
                      </a:r>
                      <a:r>
                        <a:rPr lang="fr-CH" sz="1100" dirty="0" err="1" smtClean="0">
                          <a:solidFill>
                            <a:schemeClr val="tx1"/>
                          </a:solidFill>
                          <a:effectLst/>
                        </a:rPr>
                        <a:t>Marie-Lan</a:t>
                      </a: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</a:rPr>
                        <a:t> Nguyen</a:t>
                      </a:r>
                      <a:endParaRPr lang="fr-CH" sz="11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p. 25</a:t>
                      </a:r>
                      <a:endParaRPr lang="fr-CH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100" dirty="0">
                          <a:solidFill>
                            <a:schemeClr val="tx1"/>
                          </a:solidFill>
                          <a:effectLst/>
                        </a:rPr>
                        <a:t>Domaine </a:t>
                      </a: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</a:rPr>
                        <a:t>public  </a:t>
                      </a:r>
                      <a:r>
                        <a:rPr lang="fr-CH" sz="1100" dirty="0" err="1" smtClean="0">
                          <a:solidFill>
                            <a:schemeClr val="tx1"/>
                          </a:solidFill>
                          <a:effectLst/>
                        </a:rPr>
                        <a:t>Vassil</a:t>
                      </a:r>
                      <a:endParaRPr lang="fr-CH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p. 26</a:t>
                      </a:r>
                      <a:endParaRPr lang="fr-CH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1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CC </a:t>
                      </a: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 </a:t>
                      </a:r>
                      <a:r>
                        <a:rPr lang="fr-CH" sz="11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visto</a:t>
                      </a: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H" sz="11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nina</a:t>
                      </a: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H" sz="11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volare</a:t>
                      </a:r>
                      <a:endParaRPr lang="fr-CH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p. 27</a:t>
                      </a:r>
                      <a:endParaRPr lang="fr-CH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100" dirty="0">
                          <a:solidFill>
                            <a:schemeClr val="tx1"/>
                          </a:solidFill>
                          <a:effectLst/>
                        </a:rPr>
                        <a:t>Domaine </a:t>
                      </a: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</a:rPr>
                        <a:t>public  </a:t>
                      </a:r>
                      <a:r>
                        <a:rPr lang="fr-CH" sz="1100" dirty="0" err="1" smtClean="0">
                          <a:solidFill>
                            <a:schemeClr val="tx1"/>
                          </a:solidFill>
                          <a:effectLst/>
                        </a:rPr>
                        <a:t>Vassil</a:t>
                      </a:r>
                      <a:endParaRPr lang="fr-CH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p. 28</a:t>
                      </a:r>
                      <a:endParaRPr lang="fr-CH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CC Thérèse </a:t>
                      </a:r>
                      <a:r>
                        <a:rPr lang="fr-CH" sz="11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Gaigé</a:t>
                      </a:r>
                      <a:r>
                        <a:rPr lang="fr-CH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p. 29</a:t>
                      </a:r>
                      <a:endParaRPr lang="fr-CH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100" dirty="0">
                          <a:solidFill>
                            <a:schemeClr val="tx1"/>
                          </a:solidFill>
                          <a:effectLst/>
                        </a:rPr>
                        <a:t>CC Michel </a:t>
                      </a:r>
                      <a:r>
                        <a:rPr lang="fr-CH" sz="1100" dirty="0" err="1">
                          <a:solidFill>
                            <a:schemeClr val="tx1"/>
                          </a:solidFill>
                          <a:effectLst/>
                        </a:rPr>
                        <a:t>Wal</a:t>
                      </a:r>
                      <a:endParaRPr lang="fr-CH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7479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0" y="267576"/>
            <a:ext cx="8978966" cy="474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475656" y="482851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 smtClean="0"/>
              <a:t>Avenches</a:t>
            </a:r>
            <a:endParaRPr lang="fr-CH" dirty="0"/>
          </a:p>
        </p:txBody>
      </p:sp>
      <p:sp>
        <p:nvSpPr>
          <p:cNvPr id="4" name="Rectangle 3"/>
          <p:cNvSpPr/>
          <p:nvPr/>
        </p:nvSpPr>
        <p:spPr>
          <a:xfrm>
            <a:off x="377913" y="5464517"/>
            <a:ext cx="828092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CH" sz="1700" dirty="0" smtClean="0"/>
              <a:t>Parfois seuls quelques fragments retrouvés permettent de reconstituer une paroi entière. </a:t>
            </a:r>
            <a:endParaRPr lang="fr-CH" sz="1700" dirty="0"/>
          </a:p>
        </p:txBody>
      </p:sp>
    </p:spTree>
    <p:extLst>
      <p:ext uri="{BB962C8B-B14F-4D97-AF65-F5344CB8AC3E}">
        <p14:creationId xmlns:p14="http://schemas.microsoft.com/office/powerpoint/2010/main" val="294292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09213"/>
            <a:ext cx="7342641" cy="486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9411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84" y="80158"/>
            <a:ext cx="6886315" cy="6690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7740352" y="640099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 smtClean="0"/>
              <a:t>Avenches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888190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36096" y="5229200"/>
            <a:ext cx="3106688" cy="1143000"/>
          </a:xfrm>
        </p:spPr>
        <p:txBody>
          <a:bodyPr>
            <a:normAutofit fontScale="90000"/>
          </a:bodyPr>
          <a:lstStyle/>
          <a:p>
            <a:r>
              <a:rPr lang="fr-CH" sz="1800" dirty="0" smtClean="0"/>
              <a:t>Gladiateur</a:t>
            </a:r>
            <a:br>
              <a:rPr lang="fr-CH" sz="1800" dirty="0" smtClean="0"/>
            </a:br>
            <a:r>
              <a:rPr lang="fr-CH" sz="1800" dirty="0" smtClean="0"/>
              <a:t>Villa d’</a:t>
            </a:r>
            <a:r>
              <a:rPr lang="fr-CH" sz="1800" dirty="0" err="1" smtClean="0"/>
              <a:t>Yvonand</a:t>
            </a:r>
            <a:r>
              <a:rPr lang="fr-CH" sz="1800" dirty="0" smtClean="0"/>
              <a:t>/</a:t>
            </a:r>
            <a:r>
              <a:rPr lang="fr-CH" sz="1800" dirty="0" err="1" smtClean="0"/>
              <a:t>Mordagne</a:t>
            </a:r>
            <a:r>
              <a:rPr lang="fr-CH" sz="1800" dirty="0"/>
              <a:t> </a:t>
            </a:r>
            <a:r>
              <a:rPr lang="fr-CH" sz="1800" dirty="0" smtClean="0"/>
              <a:t>(VD)</a:t>
            </a:r>
            <a:br>
              <a:rPr lang="fr-CH" sz="1800" dirty="0" smtClean="0"/>
            </a:br>
            <a:r>
              <a:rPr lang="fr-CH" sz="1800" dirty="0" smtClean="0"/>
              <a:t>3</a:t>
            </a:r>
            <a:r>
              <a:rPr lang="fr-CH" sz="1800" baseline="30000" dirty="0" smtClean="0"/>
              <a:t>e</a:t>
            </a:r>
            <a:r>
              <a:rPr lang="fr-CH" sz="1800" dirty="0" smtClean="0"/>
              <a:t> siècle après J.-C.</a:t>
            </a:r>
            <a:endParaRPr lang="fr-CH" sz="1800" dirty="0"/>
          </a:p>
        </p:txBody>
      </p:sp>
      <p:pic>
        <p:nvPicPr>
          <p:cNvPr id="1026" name="Picture 2" descr="C:\Users\Madeleine\Dropbox\CIIP Histoire\Demandes droits\Tableau droits thème 09\Ressources images thème 9\DVD\9DVD5_dia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" y="19844"/>
            <a:ext cx="5128618" cy="683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593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0248" y="5517232"/>
            <a:ext cx="8229600" cy="1143000"/>
          </a:xfrm>
        </p:spPr>
        <p:txBody>
          <a:bodyPr>
            <a:normAutofit/>
          </a:bodyPr>
          <a:lstStyle/>
          <a:p>
            <a:r>
              <a:rPr lang="fr-CH" sz="1800" dirty="0" smtClean="0"/>
              <a:t>Char de course et garçon de piste</a:t>
            </a:r>
            <a:r>
              <a:rPr lang="fr-CH" sz="1800" dirty="0"/>
              <a:t/>
            </a:r>
            <a:br>
              <a:rPr lang="fr-CH" sz="1800" dirty="0"/>
            </a:br>
            <a:r>
              <a:rPr lang="fr-CH" sz="1800" dirty="0"/>
              <a:t>Villa </a:t>
            </a:r>
            <a:r>
              <a:rPr lang="fr-CH" sz="1800" dirty="0" smtClean="0"/>
              <a:t>de Pully </a:t>
            </a:r>
            <a:r>
              <a:rPr lang="fr-CH" sz="1800" dirty="0"/>
              <a:t>(VD)</a:t>
            </a:r>
            <a:br>
              <a:rPr lang="fr-CH" sz="1800" dirty="0"/>
            </a:br>
            <a:r>
              <a:rPr lang="fr-CH" sz="1800" dirty="0"/>
              <a:t>1</a:t>
            </a:r>
            <a:r>
              <a:rPr lang="fr-CH" sz="1800" baseline="30000" dirty="0"/>
              <a:t>er</a:t>
            </a:r>
            <a:r>
              <a:rPr lang="fr-CH" sz="1800" dirty="0"/>
              <a:t> – 2</a:t>
            </a:r>
            <a:r>
              <a:rPr lang="fr-CH" sz="1800" baseline="30000" dirty="0"/>
              <a:t>e</a:t>
            </a:r>
            <a:r>
              <a:rPr lang="fr-CH" sz="1800" dirty="0"/>
              <a:t> siècles après J.-</a:t>
            </a:r>
            <a:r>
              <a:rPr lang="fr-CH" sz="1800" dirty="0" smtClean="0"/>
              <a:t>C.</a:t>
            </a:r>
            <a:endParaRPr lang="fr-CH" sz="1800" dirty="0"/>
          </a:p>
        </p:txBody>
      </p:sp>
      <p:pic>
        <p:nvPicPr>
          <p:cNvPr id="2050" name="Picture 2" descr="C:\Users\Madeleine\Dropbox\CIIP Histoire\Demandes droits\Tableau droits thème 09\Ressources images thème 9\DVD\9DVD5_dia8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0864"/>
            <a:ext cx="8630211" cy="532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Madeleine\Dropbox\CIIP Histoire\Demandes droits\Tableau droits thème 09\Ressources images thème 9\DVD\9DVD5_dia8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80864"/>
            <a:ext cx="8630211" cy="532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223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0248" y="5517232"/>
            <a:ext cx="8229600" cy="1143000"/>
          </a:xfrm>
        </p:spPr>
        <p:txBody>
          <a:bodyPr>
            <a:normAutofit/>
          </a:bodyPr>
          <a:lstStyle/>
          <a:p>
            <a:r>
              <a:rPr lang="fr-CH" sz="1800" dirty="0" smtClean="0"/>
              <a:t>Personnage et décoration </a:t>
            </a:r>
            <a:r>
              <a:rPr lang="fr-CH" sz="1800" dirty="0"/>
              <a:t/>
            </a:r>
            <a:br>
              <a:rPr lang="fr-CH" sz="1800" dirty="0"/>
            </a:br>
            <a:r>
              <a:rPr lang="fr-CH" sz="1800" dirty="0"/>
              <a:t>Villa </a:t>
            </a:r>
            <a:r>
              <a:rPr lang="fr-CH" sz="1800" dirty="0" smtClean="0"/>
              <a:t>de Pully </a:t>
            </a:r>
            <a:r>
              <a:rPr lang="fr-CH" sz="1800" dirty="0"/>
              <a:t>(VD)</a:t>
            </a:r>
            <a:br>
              <a:rPr lang="fr-CH" sz="1800" dirty="0"/>
            </a:br>
            <a:r>
              <a:rPr lang="fr-CH" sz="1800" dirty="0" smtClean="0"/>
              <a:t>1</a:t>
            </a:r>
            <a:r>
              <a:rPr lang="fr-CH" sz="1800" baseline="30000" dirty="0" smtClean="0"/>
              <a:t>er</a:t>
            </a:r>
            <a:r>
              <a:rPr lang="fr-CH" sz="1800" dirty="0" smtClean="0"/>
              <a:t> – 2</a:t>
            </a:r>
            <a:r>
              <a:rPr lang="fr-CH" sz="1800" baseline="30000" dirty="0" smtClean="0"/>
              <a:t>e</a:t>
            </a:r>
            <a:r>
              <a:rPr lang="fr-CH" sz="1800" dirty="0" smtClean="0"/>
              <a:t> siècles </a:t>
            </a:r>
            <a:r>
              <a:rPr lang="fr-CH" sz="1800" dirty="0"/>
              <a:t>après J.-C.</a:t>
            </a:r>
          </a:p>
        </p:txBody>
      </p:sp>
      <p:pic>
        <p:nvPicPr>
          <p:cNvPr id="3074" name="Picture 2" descr="C:\Users\Madeleine\Dropbox\CIIP Histoire\Demandes droits\Tableau droits thème 09\Ressources images thème 9\DVD\9DVD5_dia9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69" y="476672"/>
            <a:ext cx="4008437" cy="360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deleine\Dropbox\CIIP Histoire\Demandes droits\Tableau droits thème 09\Ressources images thème 9\DVD\9DVD5_dia9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581200"/>
            <a:ext cx="4965816" cy="339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87831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387</Words>
  <Application>Microsoft Office PowerPoint</Application>
  <PresentationFormat>Affichage à l'écran (4:3)</PresentationFormat>
  <Paragraphs>87</Paragraphs>
  <Slides>30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1" baseType="lpstr">
      <vt:lpstr>Thème Office</vt:lpstr>
      <vt:lpstr>Fresques romaines</vt:lpstr>
      <vt:lpstr>Technique de la fresque</vt:lpstr>
      <vt:lpstr>Chez nous…</vt:lpstr>
      <vt:lpstr>Présentation PowerPoint</vt:lpstr>
      <vt:lpstr>Présentation PowerPoint</vt:lpstr>
      <vt:lpstr>Présentation PowerPoint</vt:lpstr>
      <vt:lpstr>Gladiateur Villa d’Yvonand/Mordagne (VD) 3e siècle après J.-C.</vt:lpstr>
      <vt:lpstr>Char de course et garçon de piste Villa de Pully (VD) 1er – 2e siècles après J.-C.</vt:lpstr>
      <vt:lpstr>Personnage et décoration  Villa de Pully (VD) 1er – 2e siècles après J.-C.</vt:lpstr>
      <vt:lpstr>Chèvre Nyon (VD) </vt:lpstr>
      <vt:lpstr>Décoration florale Nyon (VD)</vt:lpstr>
      <vt:lpstr>Deux hommes  portant une amphore Augst (BL) </vt:lpstr>
      <vt:lpstr>… et ailleurs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Peintures</dc:title>
  <dc:creator>HP</dc:creator>
  <cp:lastModifiedBy>Madeleine</cp:lastModifiedBy>
  <cp:revision>44</cp:revision>
  <dcterms:created xsi:type="dcterms:W3CDTF">2012-12-21T10:07:46Z</dcterms:created>
  <dcterms:modified xsi:type="dcterms:W3CDTF">2014-07-30T18:45:11Z</dcterms:modified>
</cp:coreProperties>
</file>