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2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altLang="fr-FR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altLang="fr-FR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altLang="fr-FR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95518-73BD-4BA8-91FD-7DDB2061B1B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96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87D5-764C-4ADA-A6F1-CEDD946B6C3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051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87EB3-4774-4DB6-8334-B8A0D20E0BC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8319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A73AC-67E6-4B4D-B760-0BE8C104C5D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3426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92E3-42AD-44DD-8E2F-6344AACA6F3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69316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BC74F-37AD-4AAB-A47A-84AF1C0AF62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617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C370E-D08A-4F8E-808D-716634CB49F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645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E36CC-5EC6-4BAA-97AA-65BC948E9D4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2643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76AB0-1A18-4BE8-80D7-9FFCD1C875C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0703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7379A-073E-479D-88AC-CA989FDAFC4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741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68D41-61F3-4ECA-9BCD-31E11490930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9702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EA23060-9882-4B7A-9E4A-173177E1F921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7388" y="86995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4400"/>
              <a:t>Frappe des monnaies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39863" y="5156200"/>
            <a:ext cx="732948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Voici le motif gravé, vu de dessous.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079500"/>
            <a:ext cx="54038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95963" y="900113"/>
            <a:ext cx="2844800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Sur cette image, on voit un artisan qui prépare une frappe de monnaie avec une copie du coin du Mont Vully.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Sur un billot de bois, il a posé le coin de dessous. On peut voir le marteau, un flan, et une pièce déjà frappée.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6013"/>
            <a:ext cx="54006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76263" y="5105400"/>
            <a:ext cx="82438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Cette technique était toujours utilisée au Moyen Age. Sur cette gravure suisse du 15e siècle, on voit à gauche l'ouvrier qui prépare les flans, au centre celui qui les frappe avec un marteau, et à droite ceux qui contrôlent le tout. </a:t>
            </a:r>
            <a:r>
              <a:rPr lang="fr-CH" altLang="fr-FR" sz="1300">
                <a:solidFill>
                  <a:srgbClr val="0000FF"/>
                </a:solidFill>
              </a:rPr>
              <a:t/>
            </a:r>
            <a:br>
              <a:rPr lang="fr-CH" altLang="fr-FR" sz="1300">
                <a:solidFill>
                  <a:srgbClr val="0000FF"/>
                </a:solidFill>
              </a:rPr>
            </a:br>
            <a:endParaRPr lang="fr-CH" altLang="fr-FR" sz="1300">
              <a:solidFill>
                <a:srgbClr val="0000FF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733425"/>
            <a:ext cx="62960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71550" y="1628775"/>
          <a:ext cx="7129463" cy="3529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effectLst/>
                        </a:rPr>
                        <a:t> </a:t>
                      </a:r>
                      <a:r>
                        <a:rPr lang="fr-CH" sz="1100" dirty="0">
                          <a:effectLst/>
                        </a:rPr>
                        <a:t>Frappe de monnaies     </a:t>
                      </a:r>
                      <a:r>
                        <a:rPr lang="fr-CH" sz="1100" dirty="0" smtClean="0">
                          <a:effectLst/>
                        </a:rPr>
                        <a:t>                                                                                                        </a:t>
                      </a:r>
                      <a:r>
                        <a:rPr lang="fr-CH" sz="1100" dirty="0">
                          <a:effectLst/>
                        </a:rPr>
                        <a:t>Crédits photographiques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1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----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2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</a:rPr>
                        <a:t>© Madeleine </a:t>
                      </a:r>
                      <a:r>
                        <a:rPr lang="fr-CH" sz="1100" dirty="0">
                          <a:effectLst/>
                        </a:rPr>
                        <a:t>Stanescu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3 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----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4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© Musée monétaire cantonal, photo Martine Prod'Hom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5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© Musée monétaire cantonal, photo Martine Prod'Hom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6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----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7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© Musée monétaire cantonal, photo Martine Prod'Hom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8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© SAEF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9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effectLst/>
                        </a:rPr>
                        <a:t>© SAEF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10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© SAEF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 11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</a:rPr>
                        <a:t>© </a:t>
                      </a:r>
                      <a:r>
                        <a:rPr lang="fr-CH" sz="1100" dirty="0">
                          <a:effectLst/>
                        </a:rPr>
                        <a:t>Madeleine Stanescu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effectLst/>
                        </a:rPr>
                        <a:t>p.12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effectLst/>
                        </a:rPr>
                        <a:t>© Musée monétaire cantonal, photo Martine </a:t>
                      </a:r>
                      <a:r>
                        <a:rPr lang="fr-CH" sz="1100" dirty="0" err="1">
                          <a:effectLst/>
                        </a:rPr>
                        <a:t>Prod'Hom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03213"/>
            <a:ext cx="6296025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7388" y="86995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4400"/>
              <a:t>Préparation de la pièce métallique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3282950"/>
            <a:ext cx="7740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400"/>
              <a:t>Pour faire des monnaies, on frappe un « flan » de métal, c'est-à-dire une rondelle, qu'on a obtenue en découpant une plaque de métal, ou en la coulant dans un moule.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02150" y="2130425"/>
            <a:ext cx="395763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400"/>
              <a:t>Voici un « arbre à monnaies » de Chine, du 17e siècle.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4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400"/>
              <a:t> Les pièces ont été coulées dans un moule.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400"/>
              <a:t>Elles n'ont pas encore été séparées.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20725"/>
            <a:ext cx="30607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580063" y="989013"/>
            <a:ext cx="2879725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400"/>
              <a:t>Sur cette pièce romaine du 3e siècle avant J.-C., on peut voir au haut et au bas de la pièce  les cassures qui ont été faites au moment où on a séparé les flans, avant même qu'ils aient leur motif.</a:t>
            </a:r>
            <a:r>
              <a:rPr lang="fr-CH" altLang="fr-FR" sz="1800"/>
              <a:t>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327150"/>
            <a:ext cx="36004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079500" y="2205038"/>
            <a:ext cx="7018338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400">
                <a:latin typeface="Times New Roman" panose="02020603050405020304" pitchFamily="18" charset="0"/>
              </a:rPr>
              <a:t>Quand on a séparé le « flan » de ce qui deviendra chaque pièce, il n'a pas encore de motif. </a:t>
            </a:r>
            <a:br>
              <a:rPr lang="fr-CH" altLang="fr-FR" sz="2400">
                <a:latin typeface="Times New Roman" panose="02020603050405020304" pitchFamily="18" charset="0"/>
              </a:rPr>
            </a:br>
            <a:r>
              <a:rPr lang="fr-CH" altLang="fr-FR" sz="2400">
                <a:latin typeface="Times New Roman" panose="02020603050405020304" pitchFamily="18" charset="0"/>
              </a:rPr>
              <a:t>Pour l'obtenir, on va le frapper entre deux « coins », qui sont gravés avec les motifs .</a:t>
            </a:r>
            <a:br>
              <a:rPr lang="fr-CH" altLang="fr-FR" sz="2400">
                <a:latin typeface="Times New Roman" panose="02020603050405020304" pitchFamily="18" charset="0"/>
              </a:rPr>
            </a:br>
            <a:r>
              <a:rPr lang="fr-CH" altLang="fr-FR" sz="2400">
                <a:latin typeface="Times New Roman" panose="02020603050405020304" pitchFamily="18" charset="0"/>
              </a:rPr>
              <a:t>Celui de dessous est fixé solidement. On y pose le flan qu'on va frapper.</a:t>
            </a:r>
            <a:br>
              <a:rPr lang="fr-CH" altLang="fr-FR" sz="2400">
                <a:latin typeface="Times New Roman" panose="02020603050405020304" pitchFamily="18" charset="0"/>
              </a:rPr>
            </a:br>
            <a:r>
              <a:rPr lang="fr-CH" altLang="fr-FR" sz="2400">
                <a:latin typeface="Times New Roman" panose="02020603050405020304" pitchFamily="18" charset="0"/>
              </a:rPr>
              <a:t>L'autre est tenu verticalement par dessus : c'est celui qu'on frappe.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03263" y="8366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4400"/>
              <a:t>Frappe des motifs de la monnaie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76263" y="4881563"/>
            <a:ext cx="82438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Sur cette pièce romaine, le personnage T(itus) CARUSIUS, un homme politique responsable de la frappe de monnaie,</a:t>
            </a:r>
            <a:br>
              <a:rPr lang="fr-CH" altLang="fr-FR" sz="2000"/>
            </a:br>
            <a:r>
              <a:rPr lang="fr-CH" altLang="fr-FR" sz="2000"/>
              <a:t> en 46 avant J.-C., a représenté les outils nécessaires :</a:t>
            </a:r>
            <a:br>
              <a:rPr lang="fr-CH" altLang="fr-FR" sz="2000"/>
            </a:br>
            <a:r>
              <a:rPr lang="fr-CH" altLang="fr-FR" sz="2000"/>
              <a:t>les tenailles, le marteau, et au centre les deux coins.</a:t>
            </a:r>
            <a:r>
              <a:rPr lang="fr-CH" altLang="fr-FR" sz="1300">
                <a:solidFill>
                  <a:srgbClr val="0000FF"/>
                </a:solidFill>
              </a:rPr>
              <a:t/>
            </a:r>
            <a:br>
              <a:rPr lang="fr-CH" altLang="fr-FR" sz="1300">
                <a:solidFill>
                  <a:srgbClr val="0000FF"/>
                </a:solidFill>
              </a:rPr>
            </a:br>
            <a:endParaRPr lang="fr-CH" altLang="fr-FR" sz="1300">
              <a:solidFill>
                <a:srgbClr val="0000FF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0363"/>
            <a:ext cx="39592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90550" y="4846638"/>
            <a:ext cx="822960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Voici le coin de dessus . C''est un cône métallique. </a:t>
            </a:r>
            <a:br>
              <a:rPr lang="fr-CH" altLang="fr-FR" sz="2000"/>
            </a:br>
            <a:r>
              <a:rPr lang="fr-CH" altLang="fr-FR" sz="2000"/>
              <a:t>Sa face inférieure est gravée avec le motif qui apparaîtra sur la monnaie.</a:t>
            </a:r>
            <a:br>
              <a:rPr lang="fr-CH" altLang="fr-FR" sz="2000"/>
            </a:br>
            <a:r>
              <a:rPr lang="fr-CH" altLang="fr-FR" sz="2000"/>
              <a:t>Ici, c'est un coin helvète du 1er siècle avant J.-C., trouvé au Mont Vully.</a:t>
            </a:r>
            <a:r>
              <a:rPr lang="fr-CH" altLang="fr-FR" sz="1800"/>
              <a:t/>
            </a:r>
            <a:br>
              <a:rPr lang="fr-CH" altLang="fr-FR" sz="1800"/>
            </a:br>
            <a:endParaRPr lang="fr-CH" altLang="fr-FR" sz="180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79500"/>
            <a:ext cx="5407025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23850" y="5949950"/>
            <a:ext cx="822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200"/>
              <a:t/>
            </a:r>
            <a:br>
              <a:rPr lang="fr-CH" altLang="fr-FR" sz="1200"/>
            </a:br>
            <a:endParaRPr lang="fr-CH" altLang="fr-FR" sz="120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773113"/>
            <a:ext cx="5407025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900113" y="4741863"/>
            <a:ext cx="792003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Sa face inférieure est gravée avec le motif qui apparaîtra sur la monnaie.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000"/>
              <a:t>Ici on voit une tête avec le profil tourné vers la droite.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332</Words>
  <Application>Microsoft Office PowerPoint</Application>
  <PresentationFormat>Affichage à l'écran (4:3)</PresentationFormat>
  <Paragraphs>44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Microsoft YaHei</vt:lpstr>
      <vt:lpstr>Times New Roman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d’inspiration classiques</dc:title>
  <dc:creator>Michel</dc:creator>
  <cp:lastModifiedBy>Favre Zeiser Nancy</cp:lastModifiedBy>
  <cp:revision>47</cp:revision>
  <cp:lastPrinted>1601-01-01T00:00:00Z</cp:lastPrinted>
  <dcterms:created xsi:type="dcterms:W3CDTF">2012-04-20T07:33:03Z</dcterms:created>
  <dcterms:modified xsi:type="dcterms:W3CDTF">2023-01-30T08:46:06Z</dcterms:modified>
</cp:coreProperties>
</file>