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8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60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080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610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620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558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91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1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556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24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630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05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087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FD93-3CA2-47A5-A630-C6B687CA7084}" type="datetimeFigureOut">
              <a:rPr lang="fr-CH" smtClean="0"/>
              <a:t>22.07.2014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43A5-B775-4DA5-84DB-036DC5C0EF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7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3/37/Giulio_Romano_-_Vault_-_The_Assembly_of_Gods_around_Jupiter's_Throne_-_WGA0955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6/6e/Rubens_-_Vulcano_forjando_los_rayos_de_J%C3%BApit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kgv.bl.ch/index.php?eID=tx_cms_showpic&amp;file=uploads/tx_tsokgvz/1963_3271_L.jpg&amp;md5=21ef4df446cb51f4e9ba020ffbad060b3d7e9c85&amp;parameters%5b0%5d=YTozOntzOjc6ImJvZHlUYWciO3M6MjQ6Ijxib2R5IGJnQ29sb3I9IiMzMzMzMzMi&amp;parameters%5b1%5d=PiI7czo1OiJ0aXRsZSI7czoxMzoiRGV0YWlsYW5zaWNodCI7czo0OiJ3cmFwIjtz&amp;parameters%5b2%5d=OjM1OiI8YSBocmVmPSJqYXZhc2NyaXB0OmNsb3NlKCk7Ij58PC9hPiI7fQ=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b/b5/RMW_-_Juno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f/f3/Le_Sueur,_Eustache_-_Cupid_Ordering_Mercury_to_Announce_his_Power_to_the_Universe_-_1646-1647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upload.wikimedia.org/wikipedia/commons/f/f3/Statuette_of_Herme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c/c2/Hestia_tapestry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commons/0/05/Hestia_-_Wellesley_College_-_DSC0963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2/25/Poseidon_Tampa_Museum_of_Ar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upload.wikimedia.org/wikipedia/commons/c/cc/Neptun_Wiesbade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e/ee/Zeus_Bithynia_Nicomedi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f/fb/Rosenau_-_Saal_-_Deckenfresco_Juppiter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7/77/Venus_of_Arles_Louvre_Ma439_n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7/79/El_Nacimiento_de_Venus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d/d5/0_Apollon_du_Tibre_-_Pal._Massimo_alle_Terme_(1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b/be/Simon_Vouet_00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7/7b/Art%C3%A0_Museum_Arch%C3%A4ologie_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5/50/Mars_with_Cupid_by_Giovanni_Francesco_Barbieri_(Guercino),_164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2/2a/Diane_de_Versailles_Leochares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4/48/Mengs,_Diana_als_Personifikation_der_Nach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9/92/Minerva_-_Augusta_Raurica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a/ad/New_York_Herald_1906_Funny_Folks_Calenda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d/dc/Ceres_statu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0/08/Cosm%C3%A8_Tura_00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e/Dionysos_mosaic_from_Pell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3/Hades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upload.wikimedia.org/wikipedia/commons/a/a4/Meyers_b12_s0862.png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fr-CH" dirty="0" smtClean="0">
                <a:ln cmpd="thickThin">
                  <a:solidFill>
                    <a:schemeClr val="accent5">
                      <a:lumMod val="75000"/>
                    </a:schemeClr>
                  </a:solidFill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Dieux et déesses de la mythologie gréco-romaine</a:t>
            </a:r>
            <a:endParaRPr lang="fr-CH" dirty="0">
              <a:ln cmpd="thickThin">
                <a:solidFill>
                  <a:schemeClr val="accent5">
                    <a:lumMod val="75000"/>
                  </a:schemeClr>
                </a:solidFill>
              </a:ln>
              <a:noFill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Image 2" descr="File:Giulio Romano - Vault - The Assembly of Gods around Jupiter's Throne - WGA0955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815378" cy="45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475656" y="6435472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 smtClean="0"/>
              <a:t>Fresque de Giulio Romano (1499–1546), </a:t>
            </a:r>
            <a:r>
              <a:rPr lang="it-IT" sz="1200" dirty="0" smtClean="0"/>
              <a:t>plafond du salon des Géants, Palais Tè</a:t>
            </a:r>
            <a:r>
              <a:rPr lang="it-IT" sz="1200" dirty="0"/>
              <a:t>, </a:t>
            </a:r>
            <a:r>
              <a:rPr lang="it-IT" sz="1200" dirty="0" smtClean="0"/>
              <a:t>Mantoue (Italie)</a:t>
            </a:r>
            <a:r>
              <a:rPr lang="fr-CH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95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3655842" cy="792088"/>
          </a:xfrm>
        </p:spPr>
        <p:txBody>
          <a:bodyPr/>
          <a:lstStyle/>
          <a:p>
            <a:r>
              <a:rPr lang="fr-CH" dirty="0"/>
              <a:t>Héphaïstos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319972" y="1052736"/>
            <a:ext cx="2556284" cy="3312368"/>
            <a:chOff x="4319972" y="1052736"/>
            <a:chExt cx="2556284" cy="331236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319972" y="1052736"/>
              <a:ext cx="2556284" cy="3312368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572000" y="1124744"/>
              <a:ext cx="2160240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 du feu et des métaux.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Sa forge se trouve dans les volcans et il fabrique les armes des dieux.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Il porte un marteau et des tenailles.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C’est Vulcain chez les Romains.</a:t>
              </a:r>
              <a:endParaRPr lang="fr-CH" dirty="0"/>
            </a:p>
          </p:txBody>
        </p:sp>
      </p:grpSp>
      <p:pic>
        <p:nvPicPr>
          <p:cNvPr id="8" name="Image 7" descr="File:Rubens - Vulcano forjando los rayos de Júpit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37120"/>
            <a:ext cx="1815240" cy="33615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811176" y="598022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Peinture Héphaïstos </a:t>
            </a:r>
            <a:r>
              <a:rPr lang="fr-FR" sz="1200" dirty="0"/>
              <a:t>forgeant le foudre de Zeus</a:t>
            </a:r>
            <a:endParaRPr lang="fr-CH" sz="1200" dirty="0"/>
          </a:p>
          <a:p>
            <a:r>
              <a:rPr lang="fr-CH" sz="1200" dirty="0" smtClean="0"/>
              <a:t>Pierre Paul Rubens (1577–1640</a:t>
            </a:r>
            <a:r>
              <a:rPr lang="fr-CH" sz="1200" dirty="0"/>
              <a:t>)</a:t>
            </a:r>
          </a:p>
        </p:txBody>
      </p:sp>
      <p:pic>
        <p:nvPicPr>
          <p:cNvPr id="1026" name="Picture 2" descr="http://www.kgv.bl.ch/typo3temp/pics/0bb4bbd46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0429"/>
            <a:ext cx="3399157" cy="38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47054" y="5013176"/>
            <a:ext cx="1887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err="1" smtClean="0"/>
              <a:t>Augst</a:t>
            </a:r>
            <a:r>
              <a:rPr lang="fr-CH" sz="1000" dirty="0" smtClean="0"/>
              <a:t>(BL), 2</a:t>
            </a:r>
            <a:r>
              <a:rPr lang="fr-CH" sz="1000" baseline="30000" dirty="0" smtClean="0"/>
              <a:t>e</a:t>
            </a:r>
            <a:r>
              <a:rPr lang="fr-CH" sz="1000" dirty="0" smtClean="0"/>
              <a:t> siècle après J.-C.</a:t>
            </a:r>
            <a:endParaRPr lang="fr-CH" sz="1000" dirty="0"/>
          </a:p>
        </p:txBody>
      </p:sp>
    </p:spTree>
    <p:extLst>
      <p:ext uri="{BB962C8B-B14F-4D97-AF65-F5344CB8AC3E}">
        <p14:creationId xmlns:p14="http://schemas.microsoft.com/office/powerpoint/2010/main" val="26732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2376264" cy="850106"/>
          </a:xfrm>
        </p:spPr>
        <p:txBody>
          <a:bodyPr/>
          <a:lstStyle/>
          <a:p>
            <a:r>
              <a:rPr lang="fr-CH" dirty="0"/>
              <a:t>Héra</a:t>
            </a:r>
          </a:p>
        </p:txBody>
      </p:sp>
      <p:pic>
        <p:nvPicPr>
          <p:cNvPr id="5" name="Picture 2" descr="File:RMW - Juno 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6118" r="11730" b="9941"/>
          <a:stretch/>
        </p:blipFill>
        <p:spPr bwMode="auto">
          <a:xfrm>
            <a:off x="251520" y="116632"/>
            <a:ext cx="3534000" cy="55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3995936" y="1124744"/>
            <a:ext cx="2664296" cy="3032720"/>
            <a:chOff x="3784138" y="1124744"/>
            <a:chExt cx="2664296" cy="303272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84138" y="1124744"/>
              <a:ext cx="2664296" cy="303272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95936" y="1268760"/>
              <a:ext cx="2304256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/>
                <a:t>Héra est </a:t>
              </a:r>
              <a:r>
                <a:rPr lang="fr-CH" dirty="0" smtClean="0"/>
                <a:t>la femme de Zeus.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Elle protège le mariage, les femmes, les naissances.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Ses animaux sont le paon et la vache.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Chez les Romains, on l’appelle Junon.</a:t>
              </a:r>
              <a:endParaRPr lang="fr-CH" dirty="0"/>
            </a:p>
          </p:txBody>
        </p:sp>
      </p:grpSp>
      <p:pic>
        <p:nvPicPr>
          <p:cNvPr id="9" name="Image 8" descr="http://upload.wikimedia.org/wikipedia/commons/3/3a/Giulio_Romano_-_Psyche_Appealing_in_Vain_to_Juno_-_WGA0957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5" t="8647" r="7946" b="18421"/>
          <a:stretch/>
        </p:blipFill>
        <p:spPr bwMode="auto">
          <a:xfrm>
            <a:off x="6398257" y="4122081"/>
            <a:ext cx="2380032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590612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</a:t>
            </a:r>
            <a:r>
              <a:rPr lang="de-DE" sz="1200" dirty="0" smtClean="0"/>
              <a:t>tatue de </a:t>
            </a:r>
            <a:r>
              <a:rPr lang="de-DE" sz="1200" dirty="0" err="1" smtClean="0"/>
              <a:t>bronze</a:t>
            </a:r>
            <a:r>
              <a:rPr lang="de-DE" sz="1200" dirty="0" smtClean="0"/>
              <a:t>, Musée </a:t>
            </a:r>
            <a:r>
              <a:rPr lang="de-DE" sz="1200" dirty="0" err="1" smtClean="0"/>
              <a:t>romain</a:t>
            </a:r>
            <a:endParaRPr lang="de-DE" sz="1200" dirty="0" smtClean="0"/>
          </a:p>
          <a:p>
            <a:r>
              <a:rPr lang="de-DE" sz="1200" dirty="0"/>
              <a:t>~</a:t>
            </a:r>
            <a:r>
              <a:rPr lang="de-DE" sz="1200" dirty="0" smtClean="0"/>
              <a:t>2</a:t>
            </a:r>
            <a:r>
              <a:rPr lang="de-DE" sz="1200" baseline="30000" dirty="0" smtClean="0"/>
              <a:t>e</a:t>
            </a:r>
            <a:r>
              <a:rPr lang="de-DE" sz="1200" dirty="0" smtClean="0"/>
              <a:t>-3</a:t>
            </a:r>
            <a:r>
              <a:rPr lang="de-DE" sz="1200" baseline="30000" dirty="0" smtClean="0"/>
              <a:t>e</a:t>
            </a:r>
            <a:r>
              <a:rPr lang="fr-CH" sz="1200" dirty="0"/>
              <a:t> </a:t>
            </a:r>
            <a:r>
              <a:rPr lang="de-DE" sz="1200" dirty="0" err="1" smtClean="0"/>
              <a:t>siècle</a:t>
            </a:r>
            <a:r>
              <a:rPr lang="de-DE" sz="1200" dirty="0" smtClean="0"/>
              <a:t> </a:t>
            </a:r>
            <a:r>
              <a:rPr lang="de-DE" sz="1200" dirty="0" err="1" smtClean="0"/>
              <a:t>après</a:t>
            </a:r>
            <a:r>
              <a:rPr lang="de-DE" sz="1200" dirty="0" smtClean="0"/>
              <a:t> J.-C</a:t>
            </a:r>
            <a:r>
              <a:rPr lang="fr-CH" sz="1200" dirty="0" smtClean="0"/>
              <a:t>.</a:t>
            </a:r>
            <a:endParaRPr lang="fr-CH" sz="1200" dirty="0"/>
          </a:p>
          <a:p>
            <a:r>
              <a:rPr lang="de-DE" sz="1200" dirty="0" err="1" smtClean="0"/>
              <a:t>Weissenburg</a:t>
            </a:r>
            <a:r>
              <a:rPr lang="de-DE" sz="1200" dirty="0" smtClean="0"/>
              <a:t> ( </a:t>
            </a:r>
            <a:r>
              <a:rPr lang="de-DE" sz="1200" dirty="0" err="1"/>
              <a:t>Allemagne</a:t>
            </a:r>
            <a:r>
              <a:rPr lang="de-DE" sz="1200" dirty="0" smtClean="0"/>
              <a:t>) </a:t>
            </a:r>
            <a:endParaRPr lang="fr-CH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6300192" y="617081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Fresque de </a:t>
            </a:r>
            <a:r>
              <a:rPr lang="fr-CH" sz="1200" dirty="0"/>
              <a:t>Giulio Romano (</a:t>
            </a:r>
            <a:r>
              <a:rPr lang="de-CH" sz="1200" dirty="0"/>
              <a:t>1499-1546</a:t>
            </a:r>
            <a:r>
              <a:rPr lang="de-CH" sz="1200" dirty="0" smtClean="0"/>
              <a:t>)</a:t>
            </a:r>
          </a:p>
          <a:p>
            <a:r>
              <a:rPr lang="fr-CH" sz="1200" dirty="0" smtClean="0"/>
              <a:t>Palais </a:t>
            </a:r>
            <a:r>
              <a:rPr lang="fr-CH" sz="1200" dirty="0" err="1" smtClean="0"/>
              <a:t>Tè</a:t>
            </a:r>
            <a:r>
              <a:rPr lang="fr-CH" sz="1200" dirty="0"/>
              <a:t>, </a:t>
            </a:r>
            <a:r>
              <a:rPr lang="fr-CH" sz="1200" dirty="0" smtClean="0"/>
              <a:t>Mantoue (Italie)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753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2808312" cy="1143000"/>
          </a:xfrm>
        </p:spPr>
        <p:txBody>
          <a:bodyPr/>
          <a:lstStyle/>
          <a:p>
            <a:r>
              <a:rPr lang="fr-CH" dirty="0"/>
              <a:t>Hermès</a:t>
            </a:r>
          </a:p>
        </p:txBody>
      </p:sp>
      <p:pic>
        <p:nvPicPr>
          <p:cNvPr id="6" name="Image 5" descr="File:Le Sueur, Eustache - Cupid Ordering Mercury to Announce his Power to the Universe - 1646-1647 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9"/>
          <a:stretch/>
        </p:blipFill>
        <p:spPr bwMode="auto">
          <a:xfrm>
            <a:off x="6516215" y="3573016"/>
            <a:ext cx="2295525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779912" y="1484784"/>
            <a:ext cx="2556284" cy="3744416"/>
            <a:chOff x="3635896" y="1484784"/>
            <a:chExt cx="2556284" cy="3744416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635896" y="1484784"/>
              <a:ext cx="2556284" cy="374441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851920" y="1628800"/>
              <a:ext cx="2088232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 du commerce et des voleurs. 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C’est aussi le messager des dieux. Il porte une baguette magique, le caducée, et un sac.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Les Romains le nomment Mercure.</a:t>
              </a:r>
              <a:endParaRPr lang="fr-CH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516215" y="6021288"/>
            <a:ext cx="229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Peinture à l’huile</a:t>
            </a:r>
          </a:p>
          <a:p>
            <a:r>
              <a:rPr lang="fr-CH" sz="1200" dirty="0" smtClean="0"/>
              <a:t>Eustache Le Sueur </a:t>
            </a:r>
            <a:r>
              <a:rPr lang="fr-CH" sz="1200" dirty="0"/>
              <a:t>(1616–1655</a:t>
            </a:r>
            <a:r>
              <a:rPr lang="fr-CH" sz="1200" dirty="0" smtClean="0"/>
              <a:t>)</a:t>
            </a:r>
          </a:p>
          <a:p>
            <a:r>
              <a:rPr lang="fr-CH" sz="1200" dirty="0" smtClean="0"/>
              <a:t>Musée du Louvre, Paris (France)</a:t>
            </a:r>
            <a:endParaRPr lang="fr-CH" sz="1200" dirty="0"/>
          </a:p>
        </p:txBody>
      </p:sp>
      <p:pic>
        <p:nvPicPr>
          <p:cNvPr id="10" name="Image 9" descr="File:Statuette of Herme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441"/>
            <a:ext cx="3305175" cy="5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51520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Statuette trouvée à </a:t>
            </a:r>
            <a:r>
              <a:rPr lang="fr-CH" sz="1200" dirty="0" err="1" smtClean="0"/>
              <a:t>Sagalassos</a:t>
            </a:r>
            <a:r>
              <a:rPr lang="fr-CH" sz="1200" dirty="0" smtClean="0"/>
              <a:t> (Turquie)</a:t>
            </a:r>
          </a:p>
          <a:p>
            <a:r>
              <a:rPr lang="fr-CH" sz="1200" dirty="0"/>
              <a:t>~</a:t>
            </a:r>
            <a:r>
              <a:rPr lang="fr-CH" sz="1200" dirty="0" smtClean="0"/>
              <a:t>100-150 après J.-C.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0372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ile:Hestia tapestry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8" y="3146391"/>
            <a:ext cx="3338294" cy="2619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1143000"/>
          </a:xfrm>
        </p:spPr>
        <p:txBody>
          <a:bodyPr/>
          <a:lstStyle/>
          <a:p>
            <a:r>
              <a:rPr lang="fr-CH" dirty="0"/>
              <a:t>Hestia</a:t>
            </a:r>
          </a:p>
        </p:txBody>
      </p:sp>
      <p:pic>
        <p:nvPicPr>
          <p:cNvPr id="7" name="Image 6" descr="File:Hestia - Wellesley College - DSC09634.JPG">
            <a:hlinkClick r:id="rId4"/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9148" r="27147" b="36174"/>
          <a:stretch/>
        </p:blipFill>
        <p:spPr bwMode="auto">
          <a:xfrm>
            <a:off x="251520" y="306704"/>
            <a:ext cx="2720316" cy="4706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238195" y="332656"/>
            <a:ext cx="2269909" cy="3384376"/>
            <a:chOff x="3635896" y="1484784"/>
            <a:chExt cx="2556284" cy="374441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635896" y="1484784"/>
              <a:ext cx="2556284" cy="374441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851920" y="1628800"/>
              <a:ext cx="2088232" cy="333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la déesse du feu sacré et du foyer. 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Elle est souvent représentée avec un flambeau ou une lampe. Son animal est l’âne.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Les Romains la nomment Vesta.</a:t>
              </a:r>
              <a:endParaRPr lang="fr-CH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51519" y="5301208"/>
            <a:ext cx="3528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Statue du collège de  Wellesley (</a:t>
            </a:r>
            <a:r>
              <a:rPr lang="fr-CH" sz="1600" smtClean="0"/>
              <a:t>USA)</a:t>
            </a:r>
            <a:endParaRPr lang="fr-CH" sz="1600" dirty="0"/>
          </a:p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5596738" y="5949280"/>
            <a:ext cx="333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Tapisserie  Egypte</a:t>
            </a:r>
          </a:p>
          <a:p>
            <a:r>
              <a:rPr lang="fr-CH" sz="1600" dirty="0"/>
              <a:t>6</a:t>
            </a:r>
            <a:r>
              <a:rPr lang="fr-CH" sz="1600" baseline="30000" dirty="0"/>
              <a:t>e</a:t>
            </a:r>
            <a:r>
              <a:rPr lang="fr-CH" sz="1600" dirty="0"/>
              <a:t> </a:t>
            </a:r>
            <a:r>
              <a:rPr lang="fr-CH" sz="1600" dirty="0" smtClean="0"/>
              <a:t>siècle </a:t>
            </a:r>
            <a:r>
              <a:rPr lang="fr-CH" sz="1600" dirty="0"/>
              <a:t> </a:t>
            </a:r>
            <a:r>
              <a:rPr lang="fr-CH" sz="1600" dirty="0" smtClean="0"/>
              <a:t>après J.-C.</a:t>
            </a:r>
          </a:p>
        </p:txBody>
      </p:sp>
    </p:spTree>
    <p:extLst>
      <p:ext uri="{BB962C8B-B14F-4D97-AF65-F5344CB8AC3E}">
        <p14:creationId xmlns:p14="http://schemas.microsoft.com/office/powerpoint/2010/main" val="26822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178696" cy="850106"/>
          </a:xfrm>
        </p:spPr>
        <p:txBody>
          <a:bodyPr/>
          <a:lstStyle/>
          <a:p>
            <a:r>
              <a:rPr lang="fr-CH" dirty="0"/>
              <a:t>Poséidon</a:t>
            </a:r>
          </a:p>
        </p:txBody>
      </p:sp>
      <p:pic>
        <p:nvPicPr>
          <p:cNvPr id="5" name="Image 4" descr="File:Poseidon Tampa Museum of Art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4503" r="24380" b="9516"/>
          <a:stretch/>
        </p:blipFill>
        <p:spPr bwMode="auto">
          <a:xfrm>
            <a:off x="251520" y="260648"/>
            <a:ext cx="2291033" cy="52565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/>
          <p:cNvGrpSpPr/>
          <p:nvPr/>
        </p:nvGrpSpPr>
        <p:grpSpPr>
          <a:xfrm>
            <a:off x="2654017" y="1340308"/>
            <a:ext cx="2664296" cy="3024796"/>
            <a:chOff x="6084168" y="260648"/>
            <a:chExt cx="2664296" cy="302479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084168" y="260648"/>
              <a:ext cx="2664296" cy="302479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53134" y="269234"/>
              <a:ext cx="2376264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 des océans. Avec son trident, il provoque des tempêtes et des tremblements de terre.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Ses animaux sont le cheval, l’hippocampe, le dauphin.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On l’appelle Neptune chez les Romains.</a:t>
              </a:r>
              <a:endParaRPr lang="fr-CH" dirty="0"/>
            </a:p>
          </p:txBody>
        </p:sp>
      </p:grpSp>
      <p:pic>
        <p:nvPicPr>
          <p:cNvPr id="9" name="Image 8" descr="File:Neptun Wiesbaden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t="9786" r="15949" b="17437"/>
          <a:stretch/>
        </p:blipFill>
        <p:spPr bwMode="auto">
          <a:xfrm>
            <a:off x="5423921" y="2348880"/>
            <a:ext cx="3594969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423921" y="6165304"/>
            <a:ext cx="3594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Médaillon</a:t>
            </a:r>
            <a:r>
              <a:rPr lang="de-CH" sz="1200" dirty="0" smtClean="0"/>
              <a:t> en </a:t>
            </a:r>
            <a:r>
              <a:rPr lang="de-CH" sz="1200" dirty="0" err="1" smtClean="0"/>
              <a:t>mosaïque</a:t>
            </a:r>
            <a:endParaRPr lang="de-CH" sz="1200" dirty="0" smtClean="0"/>
          </a:p>
          <a:p>
            <a:r>
              <a:rPr lang="de-CH" sz="1200" dirty="0" smtClean="0"/>
              <a:t>Foyer de la </a:t>
            </a:r>
            <a:r>
              <a:rPr lang="de-CH" sz="1200" dirty="0" err="1" smtClean="0"/>
              <a:t>maison</a:t>
            </a:r>
            <a:r>
              <a:rPr lang="de-CH" sz="1200" dirty="0" smtClean="0"/>
              <a:t> de </a:t>
            </a:r>
            <a:r>
              <a:rPr lang="de-CH" sz="1200" dirty="0" err="1" smtClean="0"/>
              <a:t>cure</a:t>
            </a:r>
            <a:r>
              <a:rPr lang="de-CH" sz="1200" dirty="0" smtClean="0"/>
              <a:t> de Wiesbaden (</a:t>
            </a:r>
            <a:r>
              <a:rPr lang="de-CH" sz="1200" dirty="0" err="1" smtClean="0"/>
              <a:t>Allemagne</a:t>
            </a:r>
            <a:r>
              <a:rPr lang="de-CH" sz="1200" dirty="0" smtClean="0"/>
              <a:t>)</a:t>
            </a:r>
            <a:endParaRPr lang="fr-CH" sz="1200" dirty="0"/>
          </a:p>
          <a:p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5733256"/>
            <a:ext cx="257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Statue </a:t>
            </a:r>
            <a:r>
              <a:rPr lang="fr-CH" sz="1200" dirty="0" smtClean="0"/>
              <a:t>romaine, 1</a:t>
            </a:r>
            <a:r>
              <a:rPr lang="fr-CH" sz="1200" baseline="30000" dirty="0" smtClean="0"/>
              <a:t>er</a:t>
            </a:r>
            <a:r>
              <a:rPr lang="fr-CH" sz="1200" dirty="0" smtClean="0"/>
              <a:t> siècle après J.-C.</a:t>
            </a:r>
          </a:p>
          <a:p>
            <a:r>
              <a:rPr lang="fr-CH" sz="1200" dirty="0" smtClean="0"/>
              <a:t>Musée d’art, Tampa (USA)</a:t>
            </a:r>
            <a:endParaRPr lang="fr-CH" sz="12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544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2160" y="346646"/>
            <a:ext cx="2566628" cy="778098"/>
          </a:xfrm>
        </p:spPr>
        <p:txBody>
          <a:bodyPr/>
          <a:lstStyle/>
          <a:p>
            <a:r>
              <a:rPr lang="fr-CH" dirty="0"/>
              <a:t>Zeus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563888" y="764704"/>
            <a:ext cx="2448272" cy="3526727"/>
            <a:chOff x="3997525" y="1124744"/>
            <a:chExt cx="2664296" cy="311181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997525" y="1124744"/>
              <a:ext cx="2664296" cy="302433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51717" y="1195005"/>
              <a:ext cx="2592287" cy="30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/>
                <a:t>Zeus est le roi des dieux.</a:t>
              </a:r>
            </a:p>
            <a:p>
              <a:pPr>
                <a:spcAft>
                  <a:spcPts val="600"/>
                </a:spcAft>
              </a:pPr>
              <a:r>
                <a:rPr lang="fr-CH" dirty="0"/>
                <a:t>La foudre est son arme. On dit que c’est lui qui dirige les nuages, la pluie, la neige et la grêle. </a:t>
              </a:r>
            </a:p>
            <a:p>
              <a:pPr>
                <a:spcAft>
                  <a:spcPts val="600"/>
                </a:spcAft>
              </a:pPr>
              <a:r>
                <a:rPr lang="fr-CH" dirty="0"/>
                <a:t>Son animal est l’aigle.</a:t>
              </a:r>
            </a:p>
            <a:p>
              <a:pPr>
                <a:spcAft>
                  <a:spcPts val="600"/>
                </a:spcAft>
              </a:pPr>
              <a:r>
                <a:rPr lang="fr-CH" dirty="0"/>
                <a:t>Les </a:t>
              </a:r>
              <a:r>
                <a:rPr lang="fr-CH" dirty="0" smtClean="0"/>
                <a:t>Romains le nomment Jupiter</a:t>
              </a:r>
              <a:r>
                <a:rPr lang="fr-CH" dirty="0" smtClean="0">
                  <a:latin typeface="Garamond" pitchFamily="18" charset="0"/>
                </a:rPr>
                <a:t>.</a:t>
              </a:r>
            </a:p>
            <a:p>
              <a:endParaRPr lang="fr-CH" dirty="0"/>
            </a:p>
          </p:txBody>
        </p:sp>
      </p:grpSp>
      <p:pic>
        <p:nvPicPr>
          <p:cNvPr id="8" name="Image 7" descr="File:Zeus Bithynia Nicomedia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15807" b="9059"/>
          <a:stretch/>
        </p:blipFill>
        <p:spPr bwMode="auto">
          <a:xfrm>
            <a:off x="102703" y="181410"/>
            <a:ext cx="3287486" cy="519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ile:Rosenau - Saal - Deckenfresco Juppiter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0911" r="9873" b="9618"/>
          <a:stretch/>
        </p:blipFill>
        <p:spPr bwMode="auto">
          <a:xfrm>
            <a:off x="6208085" y="2047673"/>
            <a:ext cx="2787723" cy="3788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02703" y="5517232"/>
            <a:ext cx="432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Sculpture </a:t>
            </a:r>
            <a:r>
              <a:rPr lang="it-IT" sz="1200" dirty="0" smtClean="0"/>
              <a:t>de</a:t>
            </a:r>
            <a:r>
              <a:rPr lang="fr-CH" sz="1200" dirty="0" smtClean="0"/>
              <a:t> </a:t>
            </a:r>
            <a:r>
              <a:rPr lang="fr-CH" sz="1200" dirty="0" err="1"/>
              <a:t>Nicomedia</a:t>
            </a:r>
            <a:r>
              <a:rPr lang="fr-CH" sz="1200" dirty="0"/>
              <a:t> </a:t>
            </a:r>
            <a:r>
              <a:rPr lang="fr-CH" sz="1200" smtClean="0"/>
              <a:t>en Bithynie, </a:t>
            </a:r>
            <a:r>
              <a:rPr lang="fr-CH" sz="1200" dirty="0" smtClean="0"/>
              <a:t>aujourd’hui </a:t>
            </a:r>
            <a:r>
              <a:rPr lang="fr-CH" sz="1200" dirty="0" err="1" smtClean="0"/>
              <a:t>Ismit</a:t>
            </a:r>
            <a:r>
              <a:rPr lang="fr-CH" sz="1200" dirty="0" smtClean="0"/>
              <a:t> (Turquie)</a:t>
            </a:r>
            <a:endParaRPr lang="fr-CH" sz="1200" dirty="0"/>
          </a:p>
          <a:p>
            <a:r>
              <a:rPr lang="fr-CH" sz="1200" dirty="0" smtClean="0"/>
              <a:t>(de </a:t>
            </a:r>
            <a:r>
              <a:rPr lang="it-IT" sz="1200" dirty="0"/>
              <a:t>64 avant J.-C.-395 après J.-C.) </a:t>
            </a:r>
            <a:endParaRPr lang="it-IT" sz="1200" dirty="0" smtClean="0"/>
          </a:p>
          <a:p>
            <a:r>
              <a:rPr lang="fr-CH" sz="1200" dirty="0" smtClean="0"/>
              <a:t>Musée archéologique Istanbul (Turquie)</a:t>
            </a:r>
            <a:endParaRPr lang="fr-CH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6208085" y="5949280"/>
            <a:ext cx="2935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Fresque du château de </a:t>
            </a:r>
            <a:r>
              <a:rPr lang="fr-CH" sz="1200" dirty="0" err="1" smtClean="0"/>
              <a:t>Rosenau</a:t>
            </a:r>
            <a:r>
              <a:rPr lang="fr-CH" sz="1200" dirty="0" smtClean="0"/>
              <a:t> (Allemagne)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991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46224"/>
              </p:ext>
            </p:extLst>
          </p:nvPr>
        </p:nvGraphicFramePr>
        <p:xfrm>
          <a:off x="3158220" y="1516484"/>
          <a:ext cx="2827560" cy="4685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555"/>
                <a:gridCol w="2479005"/>
              </a:tblGrid>
              <a:tr h="2766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800" dirty="0" smtClean="0">
                          <a:effectLst/>
                        </a:rPr>
                        <a:t>Religion</a:t>
                      </a:r>
                      <a:r>
                        <a:rPr lang="fr-CH" sz="800" baseline="0" dirty="0" smtClean="0">
                          <a:effectLst/>
                        </a:rPr>
                        <a:t> Panthéon gréco-romain</a:t>
                      </a:r>
                      <a:endParaRPr lang="fr-CH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800" dirty="0">
                          <a:effectLst/>
                        </a:rPr>
                        <a:t>Crédits photographiques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2a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CC </a:t>
                      </a:r>
                      <a:r>
                        <a:rPr lang="fr-CH" sz="800" dirty="0" err="1" smtClean="0">
                          <a:effectLst/>
                        </a:rPr>
                        <a:t>Marie-Lan</a:t>
                      </a:r>
                      <a:r>
                        <a:rPr lang="fr-CH" sz="800" dirty="0" smtClean="0">
                          <a:effectLst/>
                        </a:rPr>
                        <a:t> Nguyen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2b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3a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 smtClean="0">
                          <a:effectLst/>
                        </a:rPr>
                        <a:t>CC </a:t>
                      </a:r>
                      <a:r>
                        <a:rPr lang="fr-CH" sz="800" dirty="0" err="1" smtClean="0">
                          <a:effectLst/>
                        </a:rPr>
                        <a:t>Jean-Pol</a:t>
                      </a:r>
                      <a:r>
                        <a:rPr lang="fr-CH" sz="800" dirty="0" smtClean="0">
                          <a:effectLst/>
                        </a:rPr>
                        <a:t> GRANDMONT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3b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Domaine public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4a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CC </a:t>
                      </a:r>
                      <a:r>
                        <a:rPr lang="fr-CH" sz="800" dirty="0" smtClean="0">
                          <a:effectLst/>
                        </a:rPr>
                        <a:t> Olaf </a:t>
                      </a:r>
                      <a:r>
                        <a:rPr lang="fr-CH" sz="800" dirty="0" err="1" smtClean="0">
                          <a:effectLst/>
                        </a:rPr>
                        <a:t>Tausch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4b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93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5a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 CC Sting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5b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6a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 CC </a:t>
                      </a:r>
                      <a:r>
                        <a:rPr lang="fr-CH" sz="800" dirty="0" smtClean="0">
                          <a:effectLst/>
                        </a:rPr>
                        <a:t> Amada44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6b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7a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 </a:t>
                      </a:r>
                      <a:r>
                        <a:rPr lang="fr-CH" sz="800" dirty="0" smtClean="0">
                          <a:effectLst/>
                        </a:rPr>
                        <a:t>CC </a:t>
                      </a:r>
                      <a:r>
                        <a:rPr lang="fr-CH" sz="800" dirty="0" err="1" smtClean="0">
                          <a:effectLst/>
                        </a:rPr>
                        <a:t>ChrisO</a:t>
                      </a:r>
                      <a:r>
                        <a:rPr lang="fr-CH" sz="800" dirty="0" smtClean="0">
                          <a:effectLst/>
                        </a:rPr>
                        <a:t> (</a:t>
                      </a:r>
                      <a:r>
                        <a:rPr lang="fr-CH" sz="800" dirty="0">
                          <a:effectLst/>
                        </a:rPr>
                        <a:t>2004</a:t>
                      </a:r>
                      <a:r>
                        <a:rPr lang="fr-CH" sz="800" dirty="0" smtClean="0">
                          <a:effectLst/>
                        </a:rPr>
                        <a:t>); Anon </a:t>
                      </a:r>
                      <a:r>
                        <a:rPr lang="fr-CH" sz="800" dirty="0" err="1" smtClean="0">
                          <a:effectLst/>
                        </a:rPr>
                        <a:t>Moos</a:t>
                      </a:r>
                      <a:r>
                        <a:rPr lang="fr-CH" sz="800" dirty="0" smtClean="0">
                          <a:effectLst/>
                        </a:rPr>
                        <a:t> (</a:t>
                      </a:r>
                      <a:r>
                        <a:rPr lang="fr-CH" sz="800" dirty="0">
                          <a:effectLst/>
                        </a:rPr>
                        <a:t>2005)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7b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8a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8b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9a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 </a:t>
                      </a:r>
                      <a:r>
                        <a:rPr lang="fr-CH" sz="800" dirty="0" smtClean="0">
                          <a:effectLst/>
                        </a:rPr>
                        <a:t>CC </a:t>
                      </a:r>
                      <a:r>
                        <a:rPr lang="fr-CH" sz="800" dirty="0" err="1" smtClean="0">
                          <a:effectLst/>
                        </a:rPr>
                        <a:t>Aviad</a:t>
                      </a:r>
                      <a:r>
                        <a:rPr lang="fr-CH" sz="800" dirty="0" smtClean="0">
                          <a:effectLst/>
                        </a:rPr>
                        <a:t> </a:t>
                      </a:r>
                      <a:r>
                        <a:rPr lang="fr-CH" sz="800" dirty="0" err="1" smtClean="0">
                          <a:effectLst/>
                        </a:rPr>
                        <a:t>Bublil</a:t>
                      </a:r>
                      <a:r>
                        <a:rPr lang="fr-CH" sz="800" dirty="0" smtClean="0">
                          <a:effectLst/>
                        </a:rPr>
                        <a:t> GFDL </a:t>
                      </a:r>
                      <a:r>
                        <a:rPr lang="fr-CH" sz="800" dirty="0">
                          <a:effectLst/>
                        </a:rPr>
                        <a:t>et cc-by-3.0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9b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9c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10a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 Musée d’</a:t>
                      </a:r>
                      <a:r>
                        <a:rPr lang="fr-CH" sz="800" dirty="0" err="1">
                          <a:effectLst/>
                        </a:rPr>
                        <a:t>Augst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10b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11a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 CC Wolfgang Sauber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11b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Domaine public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12a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 smtClean="0">
                          <a:effectLst/>
                        </a:rPr>
                        <a:t>CC Ad </a:t>
                      </a:r>
                      <a:r>
                        <a:rPr lang="fr-CH" sz="800" dirty="0" err="1" smtClean="0">
                          <a:effectLst/>
                        </a:rPr>
                        <a:t>Meskens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12b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13a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13b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Domaine public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14a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 smtClean="0">
                          <a:effectLst/>
                        </a:rPr>
                        <a:t>CC Walter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14b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Domaine public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15a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 smtClean="0">
                          <a:effectLst/>
                        </a:rPr>
                        <a:t>CC QuartierLatin1968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  <a:tr h="1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>
                          <a:effectLst/>
                        </a:rPr>
                        <a:t>p. 15b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800" dirty="0">
                          <a:effectLst/>
                        </a:rPr>
                        <a:t>CC Wolfgang Sauber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44" marR="33344" marT="6669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ile:Venus of Arles Louvre Ma439 n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12368" cy="6170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2458616" cy="922114"/>
          </a:xfrm>
        </p:spPr>
        <p:txBody>
          <a:bodyPr/>
          <a:lstStyle/>
          <a:p>
            <a:r>
              <a:rPr lang="fr-CH" dirty="0" smtClean="0"/>
              <a:t>Aphrodite</a:t>
            </a:r>
            <a:endParaRPr lang="fr-CH" dirty="0"/>
          </a:p>
        </p:txBody>
      </p:sp>
      <p:pic>
        <p:nvPicPr>
          <p:cNvPr id="6" name="Image 5" descr="File:El Nacimiento de Venus2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r="27980"/>
          <a:stretch/>
        </p:blipFill>
        <p:spPr bwMode="auto">
          <a:xfrm>
            <a:off x="6752402" y="1988840"/>
            <a:ext cx="2257053" cy="2871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4067944" y="1052736"/>
            <a:ext cx="2556284" cy="2972978"/>
            <a:chOff x="3635896" y="1484784"/>
            <a:chExt cx="2556284" cy="297297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635896" y="1484784"/>
              <a:ext cx="2556284" cy="2952328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835896" y="1595440"/>
              <a:ext cx="216024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C’est la déesse de la beauté et de l’amour, la plus belle et la plus gracieuse de toutes.</a:t>
              </a:r>
            </a:p>
            <a:p>
              <a:r>
                <a:rPr lang="fr-CH" dirty="0" smtClean="0"/>
                <a:t>On la représente souvent avec une colombe.</a:t>
              </a:r>
            </a:p>
            <a:p>
              <a:r>
                <a:rPr lang="fr-CH" dirty="0" smtClean="0"/>
                <a:t>Les Romains la nomment Vénus.</a:t>
              </a:r>
              <a:endParaRPr lang="fr-CH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51520" y="630932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Musée du Louvre (France)</a:t>
            </a:r>
          </a:p>
          <a:p>
            <a:r>
              <a:rPr lang="fr-FR" sz="1200" dirty="0" smtClean="0"/>
              <a:t>Fin </a:t>
            </a:r>
            <a:r>
              <a:rPr lang="fr-FR" sz="1200" dirty="0"/>
              <a:t>du I</a:t>
            </a:r>
            <a:r>
              <a:rPr lang="fr-FR" sz="1200" baseline="30000" dirty="0"/>
              <a:t>er</a:t>
            </a:r>
            <a:r>
              <a:rPr lang="fr-FR" sz="1200" dirty="0"/>
              <a:t> siècle av. J.-C</a:t>
            </a:r>
            <a:r>
              <a:rPr lang="fr-FR" sz="1200" dirty="0" smtClean="0"/>
              <a:t>.) La </a:t>
            </a:r>
            <a:r>
              <a:rPr lang="fr-FR" sz="1200" dirty="0"/>
              <a:t>pomme et le miroir sont des ajouts réalisés au 17</a:t>
            </a:r>
            <a:r>
              <a:rPr lang="fr-FR" sz="1200" baseline="30000" dirty="0"/>
              <a:t>e</a:t>
            </a:r>
            <a:r>
              <a:rPr lang="fr-FR" sz="1200" dirty="0"/>
              <a:t> siècle</a:t>
            </a:r>
            <a:endParaRPr lang="fr-CH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6732239" y="5013176"/>
            <a:ext cx="225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La naissance de Vénus</a:t>
            </a:r>
          </a:p>
          <a:p>
            <a:r>
              <a:rPr lang="fr-CH" sz="1200" dirty="0" smtClean="0"/>
              <a:t>Sandro Botticelli (1445–1510</a:t>
            </a:r>
            <a:r>
              <a:rPr lang="fr-CH" sz="1200" dirty="0"/>
              <a:t>)  </a:t>
            </a:r>
          </a:p>
        </p:txBody>
      </p:sp>
    </p:spTree>
    <p:extLst>
      <p:ext uri="{BB962C8B-B14F-4D97-AF65-F5344CB8AC3E}">
        <p14:creationId xmlns:p14="http://schemas.microsoft.com/office/powerpoint/2010/main" val="19478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ile:0 Apollon du Tibre - Pal. Massimo alle Terme (1)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986"/>
            <a:ext cx="402908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2592288" cy="70609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Apollon</a:t>
            </a:r>
            <a:endParaRPr lang="fr-CH" dirty="0"/>
          </a:p>
        </p:txBody>
      </p:sp>
      <p:grpSp>
        <p:nvGrpSpPr>
          <p:cNvPr id="6" name="Groupe 5"/>
          <p:cNvGrpSpPr/>
          <p:nvPr/>
        </p:nvGrpSpPr>
        <p:grpSpPr>
          <a:xfrm>
            <a:off x="5616116" y="1010053"/>
            <a:ext cx="2556284" cy="2108269"/>
            <a:chOff x="4716016" y="980728"/>
            <a:chExt cx="2556284" cy="210826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716016" y="1010053"/>
              <a:ext cx="2556284" cy="2031325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860032" y="980728"/>
              <a:ext cx="2232248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dieux des arts, il joue de la lyre. On dit que c’est le plus beau des dieux.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Les Romains le nomment aussi Apollon.</a:t>
              </a:r>
              <a:endParaRPr lang="fr-CH" dirty="0"/>
            </a:p>
          </p:txBody>
        </p:sp>
      </p:grpSp>
      <p:pic>
        <p:nvPicPr>
          <p:cNvPr id="9" name="Image 8" descr="File:Simon Vouet 002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4" r="31901" b="12727"/>
          <a:stretch/>
        </p:blipFill>
        <p:spPr bwMode="auto">
          <a:xfrm>
            <a:off x="5798007" y="3284984"/>
            <a:ext cx="1787066" cy="2199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6165304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Apollon du Tibre ». </a:t>
            </a:r>
            <a:r>
              <a:rPr lang="fr-FR" sz="1200" dirty="0" smtClean="0"/>
              <a:t>Copie romaine </a:t>
            </a:r>
            <a:r>
              <a:rPr lang="fr-FR" sz="1200" dirty="0"/>
              <a:t>d'un original grec d'environ 450 av. J.-C</a:t>
            </a:r>
            <a:r>
              <a:rPr lang="fr-FR" sz="1200" dirty="0" smtClean="0"/>
              <a:t>., réalisée vers 117-195 </a:t>
            </a:r>
            <a:r>
              <a:rPr lang="fr-FR" sz="1200" dirty="0"/>
              <a:t>av. J.-</a:t>
            </a:r>
            <a:r>
              <a:rPr lang="fr-FR" sz="1200" dirty="0" smtClean="0"/>
              <a:t>C.</a:t>
            </a:r>
            <a:endParaRPr lang="fr-CH" sz="1200" dirty="0"/>
          </a:p>
          <a:p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5725999" y="5589240"/>
            <a:ext cx="3238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Peinture sur toile de Simon Vouet (1590–1649</a:t>
            </a:r>
            <a:r>
              <a:rPr lang="fr-CH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92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851920" y="893898"/>
            <a:ext cx="2556284" cy="2211069"/>
            <a:chOff x="4319972" y="1052736"/>
            <a:chExt cx="2556284" cy="221106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319972" y="1052736"/>
              <a:ext cx="2556284" cy="221106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427984" y="1196752"/>
              <a:ext cx="2304256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 de la guerre. 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Il porte un casque et une épée.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Chez les Romains, on le nomme Mars.</a:t>
              </a:r>
              <a:endParaRPr lang="fr-CH" dirty="0"/>
            </a:p>
          </p:txBody>
        </p:sp>
      </p:grpSp>
      <p:pic>
        <p:nvPicPr>
          <p:cNvPr id="7" name="Image 6" descr="File:Artà Museum Archäologie 05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9515" r="26222" b="10183"/>
          <a:stretch/>
        </p:blipFill>
        <p:spPr bwMode="auto">
          <a:xfrm>
            <a:off x="323528" y="29821"/>
            <a:ext cx="2736304" cy="6150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47864" y="206219"/>
            <a:ext cx="2664296" cy="648072"/>
          </a:xfrm>
        </p:spPr>
        <p:txBody>
          <a:bodyPr>
            <a:normAutofit fontScale="90000"/>
          </a:bodyPr>
          <a:lstStyle/>
          <a:p>
            <a:r>
              <a:rPr lang="fr-CH" dirty="0"/>
              <a:t>Arès</a:t>
            </a:r>
          </a:p>
        </p:txBody>
      </p:sp>
      <p:pic>
        <p:nvPicPr>
          <p:cNvPr id="9" name="Image 8" descr="File:Mars with Cupid by Giovanni Francesco Barbieri (Guercino), 1649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82" y="3335793"/>
            <a:ext cx="3169345" cy="2420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220072" y="5877272"/>
            <a:ext cx="3723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Mars </a:t>
            </a:r>
            <a:r>
              <a:rPr lang="fr-CH" sz="1200" dirty="0" smtClean="0"/>
              <a:t>et Cupidon</a:t>
            </a:r>
          </a:p>
          <a:p>
            <a:r>
              <a:rPr lang="fr-CH" sz="1200" dirty="0" smtClean="0"/>
              <a:t>Peinture de Giovanni </a:t>
            </a:r>
            <a:r>
              <a:rPr lang="fr-CH" sz="1200" dirty="0"/>
              <a:t>Francesco Barbieri (</a:t>
            </a:r>
            <a:r>
              <a:rPr lang="fr-CH" sz="1200" dirty="0" err="1"/>
              <a:t>Guercino</a:t>
            </a:r>
            <a:r>
              <a:rPr lang="fr-CH" sz="1200" dirty="0"/>
              <a:t>), 1649</a:t>
            </a:r>
          </a:p>
          <a:p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288333" y="6196037"/>
            <a:ext cx="3419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Mars </a:t>
            </a:r>
            <a:r>
              <a:rPr lang="de-DE" sz="1200" i="1" dirty="0" err="1" smtClean="0"/>
              <a:t>Balearicus</a:t>
            </a:r>
            <a:endParaRPr lang="de-DE" sz="1200" i="1" dirty="0" smtClean="0"/>
          </a:p>
          <a:p>
            <a:r>
              <a:rPr lang="de-DE" sz="1200" dirty="0" smtClean="0"/>
              <a:t>4</a:t>
            </a:r>
            <a:r>
              <a:rPr lang="de-DE" sz="1200" dirty="0"/>
              <a:t>e</a:t>
            </a:r>
            <a:r>
              <a:rPr lang="de-DE" sz="1200" dirty="0" smtClean="0"/>
              <a:t> au 3</a:t>
            </a:r>
            <a:r>
              <a:rPr lang="de-DE" sz="1200" dirty="0"/>
              <a:t>e</a:t>
            </a:r>
            <a:r>
              <a:rPr lang="de-DE" sz="1200" dirty="0" smtClean="0"/>
              <a:t> </a:t>
            </a:r>
            <a:r>
              <a:rPr lang="de-DE" sz="1200" dirty="0" err="1" smtClean="0"/>
              <a:t>siècle</a:t>
            </a:r>
            <a:r>
              <a:rPr lang="de-DE" sz="1200" dirty="0" smtClean="0"/>
              <a:t> avant J.-C. </a:t>
            </a:r>
            <a:r>
              <a:rPr lang="de-DE" sz="1200" dirty="0" err="1" smtClean="0"/>
              <a:t>Artà</a:t>
            </a:r>
            <a:r>
              <a:rPr lang="de-DE" sz="1200" dirty="0"/>
              <a:t>, </a:t>
            </a:r>
            <a:r>
              <a:rPr lang="de-DE" sz="1200" dirty="0" err="1" smtClean="0"/>
              <a:t>Majorque</a:t>
            </a:r>
            <a:r>
              <a:rPr lang="de-DE" sz="1200" dirty="0"/>
              <a:t> </a:t>
            </a:r>
            <a:r>
              <a:rPr lang="de-DE" sz="1200" dirty="0" smtClean="0"/>
              <a:t>(</a:t>
            </a:r>
            <a:r>
              <a:rPr lang="de-DE" sz="1200" dirty="0" err="1" smtClean="0"/>
              <a:t>Espagne</a:t>
            </a:r>
            <a:r>
              <a:rPr lang="de-DE" sz="1200" dirty="0" smtClean="0"/>
              <a:t>)</a:t>
            </a:r>
            <a:endParaRPr lang="fr-CH" sz="12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88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ile:Diane de Versailles Leochares 2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8095" r="11293" b="2762"/>
          <a:stretch/>
        </p:blipFill>
        <p:spPr bwMode="auto">
          <a:xfrm>
            <a:off x="179512" y="188640"/>
            <a:ext cx="3672408" cy="57481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2304256" cy="706090"/>
          </a:xfrm>
        </p:spPr>
        <p:txBody>
          <a:bodyPr>
            <a:normAutofit fontScale="90000"/>
          </a:bodyPr>
          <a:lstStyle/>
          <a:p>
            <a:r>
              <a:rPr lang="fr-CH" dirty="0"/>
              <a:t>Artémis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788024" y="1055269"/>
            <a:ext cx="2556284" cy="2185214"/>
            <a:chOff x="4319972" y="1052736"/>
            <a:chExt cx="2556284" cy="218521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319972" y="1052736"/>
              <a:ext cx="2556284" cy="2185214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427984" y="1052736"/>
              <a:ext cx="2232248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la déesse de la chasse et de la lune.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Elle porte un carquois et des flèches. Une biche l’accompagne.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Les Romains la nomment Diane.</a:t>
              </a:r>
              <a:endParaRPr lang="fr-CH" dirty="0"/>
            </a:p>
          </p:txBody>
        </p:sp>
      </p:grpSp>
      <p:pic>
        <p:nvPicPr>
          <p:cNvPr id="9" name="Image 8" descr="File:Mengs, Diana als Personifikation der Nacht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7145"/>
            <a:ext cx="2470910" cy="26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79512" y="6021288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Statue inspirée </a:t>
            </a:r>
            <a:r>
              <a:rPr lang="fr-FR" sz="1200" dirty="0"/>
              <a:t>d'un original grec du IVe siècle av. J.-C. par </a:t>
            </a:r>
            <a:r>
              <a:rPr lang="fr-FR" sz="1200" dirty="0" smtClean="0"/>
              <a:t>Léocharès, Musée du Louvre (France)</a:t>
            </a:r>
            <a:endParaRPr lang="fr-CH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529208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Huile sur toile de Anton Raphael Mengs(1728–1779)</a:t>
            </a:r>
          </a:p>
          <a:p>
            <a:r>
              <a:rPr lang="fr-CH" sz="1200" dirty="0" smtClean="0"/>
              <a:t>Palais de </a:t>
            </a:r>
            <a:r>
              <a:rPr lang="fr-CH" sz="1200" dirty="0"/>
              <a:t>la </a:t>
            </a:r>
            <a:r>
              <a:rPr lang="fr-CH" sz="1200" dirty="0" err="1" smtClean="0"/>
              <a:t>Moncloa</a:t>
            </a:r>
            <a:r>
              <a:rPr lang="fr-CH" sz="1200" dirty="0" smtClean="0"/>
              <a:t>, Madrid (Espagne)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8194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8702" y="21162"/>
            <a:ext cx="3106688" cy="887558"/>
          </a:xfrm>
        </p:spPr>
        <p:txBody>
          <a:bodyPr/>
          <a:lstStyle/>
          <a:p>
            <a:r>
              <a:rPr lang="fr-CH" dirty="0"/>
              <a:t>Athéna</a:t>
            </a:r>
          </a:p>
        </p:txBody>
      </p:sp>
      <p:pic>
        <p:nvPicPr>
          <p:cNvPr id="4" name="Espace réservé du contenu 3" descr="File:Minerva - Augusta Raurica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3613" r="15568" b="4863"/>
          <a:stretch/>
        </p:blipFill>
        <p:spPr bwMode="auto">
          <a:xfrm>
            <a:off x="395536" y="12576"/>
            <a:ext cx="2721935" cy="5518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4"/>
          <p:cNvGrpSpPr/>
          <p:nvPr/>
        </p:nvGrpSpPr>
        <p:grpSpPr>
          <a:xfrm>
            <a:off x="4067944" y="980728"/>
            <a:ext cx="2556284" cy="3240360"/>
            <a:chOff x="4319972" y="1052736"/>
            <a:chExt cx="2556284" cy="324036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319972" y="1052736"/>
              <a:ext cx="2556284" cy="324036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27984" y="1052736"/>
              <a:ext cx="2232248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la déesse de la guerre, de la sagesse et des artisans.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Elle porte une lance, un casque et un bouclier. 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Une chouette l’accompagne parfois.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Les Romains la nomment Minerve.</a:t>
              </a:r>
              <a:endParaRPr lang="fr-CH" dirty="0"/>
            </a:p>
          </p:txBody>
        </p:sp>
      </p:grpSp>
      <p:pic>
        <p:nvPicPr>
          <p:cNvPr id="9" name="Image 8" descr="File:New York Herald 1906 Funny Folks Calendar.jpg">
            <a:hlinkClick r:id="rId4"/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7" t="32023" r="38672" b="17169"/>
          <a:stretch/>
        </p:blipFill>
        <p:spPr bwMode="auto">
          <a:xfrm>
            <a:off x="6948264" y="3105189"/>
            <a:ext cx="1944216" cy="2831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48264" y="60212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New York Herald'</a:t>
            </a:r>
            <a:r>
              <a:rPr lang="en-US" sz="1200" dirty="0"/>
              <a:t>s 1906 Funny Folks Calendar</a:t>
            </a:r>
            <a:endParaRPr lang="fr-CH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57332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Statue en </a:t>
            </a:r>
            <a:r>
              <a:rPr lang="de-DE" sz="1200" dirty="0" err="1" smtClean="0"/>
              <a:t>argent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100-150 </a:t>
            </a:r>
            <a:r>
              <a:rPr lang="de-DE" sz="1200" dirty="0" err="1" smtClean="0"/>
              <a:t>après</a:t>
            </a:r>
            <a:r>
              <a:rPr lang="de-DE" sz="1200" dirty="0" smtClean="0"/>
              <a:t> J.-C., Augst (BL)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4297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83968" y="274638"/>
            <a:ext cx="33843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Déméter</a:t>
            </a:r>
          </a:p>
        </p:txBody>
      </p:sp>
      <p:pic>
        <p:nvPicPr>
          <p:cNvPr id="5" name="Image 4" descr="File:Ceres statu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5755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ile:Cosmè Tura 005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55" y="1677737"/>
            <a:ext cx="2472777" cy="42390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e 6"/>
          <p:cNvGrpSpPr/>
          <p:nvPr/>
        </p:nvGrpSpPr>
        <p:grpSpPr>
          <a:xfrm>
            <a:off x="3629135" y="1307434"/>
            <a:ext cx="2286710" cy="3232977"/>
            <a:chOff x="4697558" y="1340768"/>
            <a:chExt cx="2286710" cy="3013303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4697558" y="1340768"/>
              <a:ext cx="2286710" cy="2870908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896036" y="1491749"/>
              <a:ext cx="208823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C’est la déesse de l’agriculture, des moissons et des récoltes.</a:t>
              </a:r>
            </a:p>
            <a:p>
              <a:r>
                <a:rPr lang="fr-CH" dirty="0" smtClean="0"/>
                <a:t>On lui attribue la faucille et les épis de blé.</a:t>
              </a:r>
            </a:p>
            <a:p>
              <a:r>
                <a:rPr lang="fr-CH" dirty="0" smtClean="0"/>
                <a:t>Chez les Romains, elle se nomme Cérès.</a:t>
              </a:r>
              <a:endParaRPr lang="fr-CH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95115" y="5916783"/>
            <a:ext cx="1944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~235 </a:t>
            </a:r>
            <a:r>
              <a:rPr lang="fr-FR" sz="1200" dirty="0"/>
              <a:t>- 250 après J.-C.</a:t>
            </a:r>
            <a:endParaRPr lang="fr-CH" sz="1200" dirty="0"/>
          </a:p>
          <a:p>
            <a:r>
              <a:rPr lang="fr-FR" sz="1200" dirty="0"/>
              <a:t>Musée du </a:t>
            </a:r>
            <a:r>
              <a:rPr lang="fr-FR" sz="1200" dirty="0" smtClean="0"/>
              <a:t>Louvre (France)</a:t>
            </a:r>
            <a:endParaRPr lang="fr-CH" sz="1200" dirty="0"/>
          </a:p>
          <a:p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6431955" y="6093296"/>
            <a:ext cx="24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Fresque</a:t>
            </a:r>
            <a:r>
              <a:rPr lang="de-DE" sz="1200" dirty="0" smtClean="0"/>
              <a:t> de </a:t>
            </a:r>
            <a:r>
              <a:rPr lang="de-DE" sz="1200" dirty="0" err="1" smtClean="0"/>
              <a:t>Cosmè</a:t>
            </a:r>
            <a:r>
              <a:rPr lang="de-DE" sz="1200" dirty="0" smtClean="0"/>
              <a:t> </a:t>
            </a:r>
            <a:r>
              <a:rPr lang="de-DE" sz="1200" dirty="0" err="1" smtClean="0"/>
              <a:t>Tura</a:t>
            </a:r>
            <a:r>
              <a:rPr lang="fr-CH" sz="1200" u="sng" dirty="0" smtClean="0"/>
              <a:t> </a:t>
            </a:r>
            <a:r>
              <a:rPr lang="fr-CH" sz="1200" dirty="0" smtClean="0"/>
              <a:t>(</a:t>
            </a:r>
            <a:r>
              <a:rPr lang="fr-CH" sz="1200" dirty="0"/>
              <a:t>1430–1495)</a:t>
            </a:r>
            <a:r>
              <a:rPr lang="de-DE" sz="1200" dirty="0" smtClean="0"/>
              <a:t> Palais </a:t>
            </a:r>
            <a:r>
              <a:rPr lang="de-DE" sz="1200" dirty="0" err="1" smtClean="0"/>
              <a:t>Schifanoia</a:t>
            </a:r>
            <a:r>
              <a:rPr lang="de-DE" sz="1200" dirty="0" smtClean="0"/>
              <a:t>, </a:t>
            </a:r>
            <a:r>
              <a:rPr lang="de-DE" sz="1200" dirty="0" err="1" smtClean="0"/>
              <a:t>Ferrare</a:t>
            </a:r>
            <a:r>
              <a:rPr lang="de-DE" sz="1200" dirty="0" smtClean="0"/>
              <a:t> (</a:t>
            </a:r>
            <a:r>
              <a:rPr lang="de-DE" sz="1200" dirty="0" err="1" smtClean="0"/>
              <a:t>Italie</a:t>
            </a:r>
            <a:r>
              <a:rPr lang="de-DE" sz="1200" dirty="0" smtClean="0"/>
              <a:t>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9896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ttp://upload.wikimedia.org/wikipedia/commons/c/c9/1311_-_Archaeological_Museum%2C_Athens_-_Dionysos_-_Photo_by_Giovanni_Dall%27Orto%2C_Nov_11_20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7028" r="10349" b="4759"/>
          <a:stretch/>
        </p:blipFill>
        <p:spPr bwMode="auto">
          <a:xfrm>
            <a:off x="179512" y="21742"/>
            <a:ext cx="3189767" cy="58479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2592288" cy="922114"/>
          </a:xfrm>
        </p:spPr>
        <p:txBody>
          <a:bodyPr/>
          <a:lstStyle/>
          <a:p>
            <a:r>
              <a:rPr lang="fr-CH" dirty="0"/>
              <a:t>Dionysos</a:t>
            </a:r>
          </a:p>
        </p:txBody>
      </p:sp>
      <p:pic>
        <p:nvPicPr>
          <p:cNvPr id="8" name="Image 7" descr="File:Dionysos mosaic from Pella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600021"/>
            <a:ext cx="2507357" cy="2421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/>
          <p:cNvGrpSpPr/>
          <p:nvPr/>
        </p:nvGrpSpPr>
        <p:grpSpPr>
          <a:xfrm>
            <a:off x="4499992" y="1111937"/>
            <a:ext cx="2376264" cy="2236507"/>
            <a:chOff x="3707904" y="1480525"/>
            <a:chExt cx="2376264" cy="2236507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3707904" y="1480525"/>
              <a:ext cx="2376264" cy="2236507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851920" y="1484784"/>
              <a:ext cx="2232248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 de la vigne et du vin. On le représente avec un gobelet et une grappe de raisin.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Chez les Romains, on l’appelle Bacchus.</a:t>
              </a:r>
              <a:endParaRPr lang="fr-CH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79512" y="6021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Relief, </a:t>
            </a:r>
            <a:r>
              <a:rPr lang="it-IT" sz="1200" dirty="0"/>
              <a:t>1</a:t>
            </a:r>
            <a:r>
              <a:rPr lang="it-IT" sz="1200" baseline="30000" dirty="0"/>
              <a:t>er</a:t>
            </a:r>
            <a:r>
              <a:rPr lang="it-IT" sz="1200" dirty="0"/>
              <a:t> </a:t>
            </a:r>
            <a:r>
              <a:rPr lang="it-IT" sz="1200" dirty="0" smtClean="0"/>
              <a:t>siècle</a:t>
            </a:r>
            <a:r>
              <a:rPr lang="fr-CH" sz="1200" dirty="0"/>
              <a:t> </a:t>
            </a:r>
            <a:r>
              <a:rPr lang="it-IT" sz="1200" dirty="0" smtClean="0"/>
              <a:t>avant J.-C.</a:t>
            </a:r>
          </a:p>
          <a:p>
            <a:r>
              <a:rPr lang="it-IT" sz="1200" dirty="0" smtClean="0"/>
              <a:t>Loutses, Attique (Grèce)</a:t>
            </a:r>
            <a:endParaRPr lang="fr-CH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6300191" y="602602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Mosaïque, Pella </a:t>
            </a:r>
            <a:r>
              <a:rPr lang="fr-CH" sz="1200" dirty="0"/>
              <a:t>(Grèce)</a:t>
            </a:r>
            <a:endParaRPr lang="fr-CH" sz="1200" dirty="0" smtClean="0"/>
          </a:p>
          <a:p>
            <a:r>
              <a:rPr lang="fr-CH" sz="1200" dirty="0" smtClean="0"/>
              <a:t>4</a:t>
            </a:r>
            <a:r>
              <a:rPr lang="fr-CH" sz="1200" baseline="30000" dirty="0" smtClean="0"/>
              <a:t>e</a:t>
            </a:r>
            <a:r>
              <a:rPr lang="fr-CH" sz="1200" dirty="0" smtClean="0"/>
              <a:t> siècle avant J.-C.</a:t>
            </a:r>
            <a:endParaRPr lang="fr-CH" sz="12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936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3590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291238" y="1246900"/>
            <a:ext cx="2664296" cy="2870908"/>
            <a:chOff x="6084168" y="260648"/>
            <a:chExt cx="2664296" cy="287090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084168" y="260648"/>
              <a:ext cx="2664296" cy="2870908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28184" y="404664"/>
              <a:ext cx="2304256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CH" dirty="0" smtClean="0"/>
                <a:t>C’est le dieu des enfers. 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Il porte un casque qui le rend invisible.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Il a un chien à trois têtes, Cerbère.</a:t>
              </a:r>
            </a:p>
            <a:p>
              <a:pPr>
                <a:spcAft>
                  <a:spcPts val="600"/>
                </a:spcAft>
              </a:pPr>
              <a:r>
                <a:rPr lang="fr-CH" dirty="0" smtClean="0"/>
                <a:t>Chez les Romains, on le nomme Pluton.</a:t>
              </a:r>
              <a:endParaRPr lang="fr-CH" dirty="0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2376264" cy="1143000"/>
          </a:xfrm>
        </p:spPr>
        <p:txBody>
          <a:bodyPr/>
          <a:lstStyle/>
          <a:p>
            <a:r>
              <a:rPr lang="fr-CH" dirty="0"/>
              <a:t>Hadès</a:t>
            </a:r>
          </a:p>
        </p:txBody>
      </p:sp>
      <p:pic>
        <p:nvPicPr>
          <p:cNvPr id="10" name="Image 9" descr="File:Hades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/>
          <a:stretch/>
        </p:blipFill>
        <p:spPr bwMode="auto">
          <a:xfrm>
            <a:off x="7088192" y="1981860"/>
            <a:ext cx="1996904" cy="394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95535" y="6152210"/>
            <a:ext cx="383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2</a:t>
            </a:r>
            <a:r>
              <a:rPr lang="fr-CH" sz="1400" baseline="30000" dirty="0"/>
              <a:t>e</a:t>
            </a:r>
            <a:r>
              <a:rPr lang="fr-CH" sz="1400" dirty="0"/>
              <a:t> </a:t>
            </a:r>
            <a:r>
              <a:rPr lang="fr-CH" sz="1400" dirty="0" smtClean="0"/>
              <a:t>siècle après J.-C. </a:t>
            </a:r>
          </a:p>
          <a:p>
            <a:r>
              <a:rPr lang="fr-CH" sz="1400" dirty="0" smtClean="0"/>
              <a:t>Musée d’Héraklion (Grèce)</a:t>
            </a:r>
            <a:endParaRPr lang="fr-CH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7088192" y="6152210"/>
            <a:ext cx="1876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Peinture du 16</a:t>
            </a:r>
            <a:r>
              <a:rPr lang="fr-CH" sz="1400" baseline="30000" dirty="0" smtClean="0"/>
              <a:t>e</a:t>
            </a:r>
            <a:r>
              <a:rPr lang="fr-CH" sz="1400" dirty="0" smtClean="0"/>
              <a:t> siècle</a:t>
            </a:r>
            <a:endParaRPr lang="fr-CH" sz="1400" dirty="0"/>
          </a:p>
        </p:txBody>
      </p:sp>
      <p:pic>
        <p:nvPicPr>
          <p:cNvPr id="11" name="Image 10" descr="File:Meyers b12 s0862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39" y="4565711"/>
            <a:ext cx="2622649" cy="152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4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1039</Words>
  <Application>Microsoft Office PowerPoint</Application>
  <PresentationFormat>Affichage à l'écran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Dieux et déesses de la mythologie gréco-romaine</vt:lpstr>
      <vt:lpstr>Aphrodite</vt:lpstr>
      <vt:lpstr>Apollon</vt:lpstr>
      <vt:lpstr>Arès</vt:lpstr>
      <vt:lpstr>Artémis</vt:lpstr>
      <vt:lpstr>Athéna</vt:lpstr>
      <vt:lpstr>Présentation PowerPoint</vt:lpstr>
      <vt:lpstr>Dionysos</vt:lpstr>
      <vt:lpstr>Hadès</vt:lpstr>
      <vt:lpstr>Héphaïstos</vt:lpstr>
      <vt:lpstr>Héra</vt:lpstr>
      <vt:lpstr>Hermès</vt:lpstr>
      <vt:lpstr>Hestia</vt:lpstr>
      <vt:lpstr>Poséidon</vt:lpstr>
      <vt:lpstr>Zeus</vt:lpstr>
      <vt:lpstr>Présentation PowerPoint</vt:lpstr>
    </vt:vector>
  </TitlesOfParts>
  <Company>Virtual Computer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Dieux et déesses de la mythologie romaine</dc:title>
  <dc:creator>Claudine Amstutz</dc:creator>
  <cp:lastModifiedBy>Madeleine</cp:lastModifiedBy>
  <cp:revision>104</cp:revision>
  <dcterms:created xsi:type="dcterms:W3CDTF">2013-04-23T13:06:47Z</dcterms:created>
  <dcterms:modified xsi:type="dcterms:W3CDTF">2014-07-22T08:55:39Z</dcterms:modified>
</cp:coreProperties>
</file>