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60" r:id="rId6"/>
    <p:sldId id="258" r:id="rId7"/>
    <p:sldId id="276" r:id="rId8"/>
    <p:sldId id="262" r:id="rId9"/>
    <p:sldId id="265" r:id="rId10"/>
    <p:sldId id="263" r:id="rId11"/>
    <p:sldId id="266" r:id="rId12"/>
    <p:sldId id="272" r:id="rId13"/>
    <p:sldId id="278" r:id="rId14"/>
    <p:sldId id="279" r:id="rId15"/>
    <p:sldId id="267" r:id="rId16"/>
    <p:sldId id="261" r:id="rId17"/>
    <p:sldId id="269" r:id="rId18"/>
    <p:sldId id="268" r:id="rId19"/>
    <p:sldId id="271" r:id="rId20"/>
    <p:sldId id="270" r:id="rId21"/>
    <p:sldId id="27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492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205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97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272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1253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291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918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544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276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226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743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BF522-78A3-4063-9AC1-02F8069775C1}" type="datetimeFigureOut">
              <a:rPr lang="fr-CH" smtClean="0"/>
              <a:t>05.09.2014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C3E74-C1DB-4BC3-BB33-215B2E4EF2B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0196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2520279"/>
          </a:xfrm>
        </p:spPr>
        <p:txBody>
          <a:bodyPr>
            <a:normAutofit fontScale="90000"/>
          </a:bodyPr>
          <a:lstStyle/>
          <a:p>
            <a:r>
              <a:rPr lang="fr-CH" sz="5300" b="1" dirty="0" smtClean="0"/>
              <a:t>Rempart celte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Technique du </a:t>
            </a:r>
            <a:r>
              <a:rPr lang="fr-CH" i="1" dirty="0" err="1" smtClean="0"/>
              <a:t>murus</a:t>
            </a:r>
            <a:r>
              <a:rPr lang="fr-CH" i="1" dirty="0" smtClean="0"/>
              <a:t> </a:t>
            </a:r>
            <a:r>
              <a:rPr lang="fr-CH" i="1" dirty="0" err="1" smtClean="0"/>
              <a:t>gallicus</a:t>
            </a: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246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C04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1852" cy="6858000"/>
          </a:xfrm>
          <a:prstGeom prst="rect">
            <a:avLst/>
          </a:prstGeo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755576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dirty="0" smtClean="0">
                <a:solidFill>
                  <a:schemeClr val="bg1"/>
                </a:solidFill>
              </a:rPr>
              <a:t>Reconstitution </a:t>
            </a:r>
            <a:r>
              <a:rPr lang="fr-CH" dirty="0">
                <a:solidFill>
                  <a:schemeClr val="bg1"/>
                </a:solidFill>
              </a:rPr>
              <a:t>du </a:t>
            </a:r>
            <a:r>
              <a:rPr lang="fr-CH" dirty="0" smtClean="0">
                <a:solidFill>
                  <a:schemeClr val="bg1"/>
                </a:solidFill>
              </a:rPr>
              <a:t>rempart du </a:t>
            </a:r>
            <a:r>
              <a:rPr lang="fr-CH" dirty="0" err="1" smtClean="0">
                <a:solidFill>
                  <a:schemeClr val="bg1"/>
                </a:solidFill>
              </a:rPr>
              <a:t>Vully</a:t>
            </a:r>
            <a:r>
              <a:rPr lang="fr-CH" dirty="0" smtClean="0">
                <a:solidFill>
                  <a:schemeClr val="bg1"/>
                </a:solidFill>
              </a:rPr>
              <a:t> (FR)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Photo 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016" y="90442"/>
            <a:ext cx="9151016" cy="6082745"/>
          </a:xfr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755576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</a:t>
            </a:r>
            <a:r>
              <a:rPr lang="fr-CH" dirty="0"/>
              <a:t>du </a:t>
            </a:r>
            <a:r>
              <a:rPr lang="fr-CH" dirty="0" smtClean="0"/>
              <a:t>rempart du </a:t>
            </a:r>
            <a:r>
              <a:rPr lang="fr-CH" dirty="0" err="1" smtClean="0"/>
              <a:t>Vully</a:t>
            </a:r>
            <a:r>
              <a:rPr lang="fr-CH" dirty="0" smtClean="0"/>
              <a:t> (FR)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82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:\CIIP5-6 final_140731\MS\demandes images\Rumine\reçues déc 13\AA976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" y="-387424"/>
            <a:ext cx="9125958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735703" y="612465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</a:t>
            </a:r>
            <a:r>
              <a:rPr lang="fr-CH" dirty="0"/>
              <a:t>du </a:t>
            </a:r>
            <a:r>
              <a:rPr lang="fr-CH" dirty="0" smtClean="0"/>
              <a:t>rempart </a:t>
            </a:r>
            <a:r>
              <a:rPr lang="fr-CH" dirty="0" smtClean="0"/>
              <a:t>de </a:t>
            </a:r>
            <a:r>
              <a:rPr lang="fr-CH" dirty="0" err="1" smtClean="0"/>
              <a:t>Sermuz</a:t>
            </a:r>
            <a:r>
              <a:rPr lang="fr-CH" dirty="0" smtClean="0"/>
              <a:t> (</a:t>
            </a:r>
            <a:r>
              <a:rPr lang="fr-CH" dirty="0" smtClean="0"/>
              <a:t>VD</a:t>
            </a:r>
            <a:r>
              <a:rPr lang="fr-CH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28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</a:t>
            </a:r>
            <a:r>
              <a:rPr lang="fr-CH" dirty="0"/>
              <a:t>du </a:t>
            </a:r>
            <a:r>
              <a:rPr lang="fr-CH" dirty="0" smtClean="0"/>
              <a:t>rempart </a:t>
            </a:r>
            <a:r>
              <a:rPr lang="fr-CH" dirty="0" smtClean="0"/>
              <a:t>de </a:t>
            </a:r>
            <a:r>
              <a:rPr lang="fr-CH" dirty="0" err="1" smtClean="0"/>
              <a:t>Sermuz</a:t>
            </a:r>
            <a:r>
              <a:rPr lang="fr-CH" dirty="0" smtClean="0"/>
              <a:t> (</a:t>
            </a:r>
            <a:r>
              <a:rPr lang="fr-CH" dirty="0" smtClean="0"/>
              <a:t>VD</a:t>
            </a:r>
            <a:r>
              <a:rPr lang="fr-CH" dirty="0" smtClean="0"/>
              <a:t>)</a:t>
            </a:r>
            <a:endParaRPr lang="en-US" sz="1200" dirty="0"/>
          </a:p>
        </p:txBody>
      </p:sp>
      <p:pic>
        <p:nvPicPr>
          <p:cNvPr id="5" name="Image 4" descr="F:\CIIP5-6 final_140731\MS\demandes images\Rumine\reçues déc 13\AA9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2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5703" y="612465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</a:t>
            </a:r>
            <a:r>
              <a:rPr lang="fr-CH" dirty="0"/>
              <a:t>du </a:t>
            </a:r>
            <a:r>
              <a:rPr lang="fr-CH" dirty="0" smtClean="0"/>
              <a:t>rempart </a:t>
            </a:r>
            <a:r>
              <a:rPr lang="fr-CH" dirty="0" smtClean="0"/>
              <a:t>de </a:t>
            </a:r>
            <a:r>
              <a:rPr lang="fr-CH" dirty="0" err="1" smtClean="0"/>
              <a:t>Sermuz</a:t>
            </a:r>
            <a:r>
              <a:rPr lang="fr-CH" dirty="0" smtClean="0"/>
              <a:t> (</a:t>
            </a:r>
            <a:r>
              <a:rPr lang="fr-CH" dirty="0" smtClean="0"/>
              <a:t>VD</a:t>
            </a:r>
            <a:r>
              <a:rPr lang="fr-CH" dirty="0" smtClean="0"/>
              <a:t>)</a:t>
            </a:r>
            <a:endParaRPr lang="en-US" sz="1200" dirty="0"/>
          </a:p>
        </p:txBody>
      </p:sp>
      <p:pic>
        <p:nvPicPr>
          <p:cNvPr id="5" name="Image 4" descr="F:\CIIP5-6 final_140731\MS\demandes images\Rumine\reçues déc 13\AA9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351"/>
            <a:ext cx="8748464" cy="6008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9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CIIP Histoire\Photos\Vully\maquett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55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3" y="6453336"/>
            <a:ext cx="8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Maquette de l’entrée de l’oppidum du </a:t>
            </a:r>
            <a:r>
              <a:rPr lang="fr-CH" dirty="0" err="1" smtClean="0"/>
              <a:t>Vully</a:t>
            </a:r>
            <a:r>
              <a:rPr lang="fr-CH" dirty="0" smtClean="0"/>
              <a:t>, côté extérieur, (FR)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3738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IIP Histoire\Photos\Vully\maquett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307"/>
            <a:ext cx="9180512" cy="62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8032" y="6381328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Maquette de l’entrée de l’oppidum du </a:t>
            </a:r>
            <a:r>
              <a:rPr lang="fr-CH" dirty="0" err="1" smtClean="0"/>
              <a:t>Vully</a:t>
            </a:r>
            <a:r>
              <a:rPr lang="fr-CH" dirty="0" smtClean="0"/>
              <a:t> </a:t>
            </a:r>
            <a:r>
              <a:rPr lang="fr-CH" dirty="0"/>
              <a:t>(FR</a:t>
            </a:r>
            <a:r>
              <a:rPr lang="fr-CH" dirty="0" smtClean="0"/>
              <a:t>), </a:t>
            </a:r>
            <a:r>
              <a:rPr lang="fr-CH" dirty="0"/>
              <a:t>côté </a:t>
            </a:r>
            <a:r>
              <a:rPr lang="fr-CH" dirty="0" smtClean="0"/>
              <a:t>intérieur avec le remblai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33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Oppidum de Sermuz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449" cy="60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83804" y="6184989"/>
            <a:ext cx="8229600" cy="5669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1800" dirty="0" smtClean="0"/>
              <a:t>Rempart de </a:t>
            </a:r>
            <a:r>
              <a:rPr lang="fr-CH" sz="1800" dirty="0" err="1" smtClean="0"/>
              <a:t>Sermuz</a:t>
            </a:r>
            <a:r>
              <a:rPr lang="fr-CH" sz="1800" dirty="0" smtClean="0"/>
              <a:t> (VD) après restauration</a:t>
            </a:r>
          </a:p>
        </p:txBody>
      </p:sp>
    </p:spTree>
    <p:extLst>
      <p:ext uri="{BB962C8B-B14F-4D97-AF65-F5344CB8AC3E}">
        <p14:creationId xmlns:p14="http://schemas.microsoft.com/office/powerpoint/2010/main" val="26921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804" y="6165304"/>
            <a:ext cx="8229600" cy="566936"/>
          </a:xfrm>
        </p:spPr>
        <p:txBody>
          <a:bodyPr>
            <a:normAutofit/>
          </a:bodyPr>
          <a:lstStyle/>
          <a:p>
            <a:r>
              <a:rPr lang="fr-CH" sz="1800" dirty="0" smtClean="0"/>
              <a:t>Reconstitution du rempart de </a:t>
            </a:r>
            <a:r>
              <a:rPr lang="fr-CH" sz="1800" dirty="0" err="1" smtClean="0"/>
              <a:t>Sermuz</a:t>
            </a:r>
            <a:r>
              <a:rPr lang="fr-CH" sz="1800" dirty="0" smtClean="0"/>
              <a:t> (</a:t>
            </a:r>
            <a:r>
              <a:rPr lang="fr-CH" sz="1800" dirty="0"/>
              <a:t>VD</a:t>
            </a:r>
            <a:r>
              <a:rPr lang="fr-CH" sz="1800" dirty="0" smtClean="0"/>
              <a:t>)</a:t>
            </a:r>
            <a:r>
              <a:rPr lang="fr-CH" sz="1100" dirty="0" smtClean="0"/>
              <a:t/>
            </a:r>
            <a:br>
              <a:rPr lang="fr-CH" sz="1100" dirty="0" smtClean="0"/>
            </a:br>
            <a:endParaRPr lang="fr-CH" sz="900" dirty="0"/>
          </a:p>
        </p:txBody>
      </p:sp>
      <p:pic>
        <p:nvPicPr>
          <p:cNvPr id="1026" name="Picture 2" descr="File:Oppidum de Sermuz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7" y="-27384"/>
            <a:ext cx="91867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" y="-9484"/>
            <a:ext cx="4936005" cy="68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697198" y="544522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Essai de restitution de l’oppidum de Genève vers 100 </a:t>
            </a:r>
            <a:r>
              <a:rPr lang="fr-CH" smtClean="0"/>
              <a:t>avant J.-C.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63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IIP Histoire\Photos\Vully\MAQUETTE V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3"/>
            <a:ext cx="9144000" cy="64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31640" y="6528209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Maquette de l’entrée de l’oppidum du </a:t>
            </a:r>
            <a:r>
              <a:rPr lang="fr-CH" dirty="0" err="1" smtClean="0"/>
              <a:t>Vully</a:t>
            </a:r>
            <a:r>
              <a:rPr lang="fr-CH" dirty="0" smtClean="0"/>
              <a:t> (FR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13189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Bibracte Porte Reb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15616" y="602128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du rempart de Bibracte (France)</a:t>
            </a:r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218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353937"/>
              </p:ext>
            </p:extLst>
          </p:nvPr>
        </p:nvGraphicFramePr>
        <p:xfrm>
          <a:off x="611560" y="1397000"/>
          <a:ext cx="700844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607233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1"/>
                          </a:solidFill>
                        </a:rPr>
                        <a:t>Habitat Oppida</a:t>
                      </a:r>
                      <a:r>
                        <a:rPr lang="fr-CH" baseline="0" dirty="0" smtClean="0">
                          <a:solidFill>
                            <a:schemeClr val="tx1"/>
                          </a:solidFill>
                        </a:rPr>
                        <a:t> Remparts celtes                            </a:t>
                      </a:r>
                      <a:r>
                        <a:rPr lang="fr-CH" dirty="0" smtClean="0">
                          <a:solidFill>
                            <a:schemeClr val="tx1"/>
                          </a:solidFill>
                        </a:rPr>
                        <a:t>Crédits photographiques</a:t>
                      </a:r>
                      <a:endParaRPr lang="fr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2 à 6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© SAEF/ AAFR, Fribourg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fr-CH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© Musée cantonal d’archéologie et d’histoire, Lausanne. Photo </a:t>
                      </a:r>
                      <a:r>
                        <a:rPr kumimoji="0" lang="fr-CH" alt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Fibbi-Aeppli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8 à 11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© SAEF/ AAFR, Fribourg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12 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0" lang="fr-CH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© Musée cantonal d’archéologie et d’histoire, Lausanne. </a:t>
                      </a:r>
                      <a:r>
                        <a:rPr kumimoji="0" lang="fr-CH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Photo </a:t>
                      </a:r>
                      <a:r>
                        <a:rPr kumimoji="0" lang="fr-CH" alt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Fibbi-Aeppli</a:t>
                      </a:r>
                      <a:endParaRPr kumimoji="0" lang="fr-CH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13-14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0" lang="fr-CH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</a:rPr>
                        <a:t>© Musée cantonal d’archéologie et d’histoire, Lausanne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15-16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© SAEF/ AAFR, Fribourg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17-18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/>
                        <a:t>CC Olivier Anh 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©André </a:t>
                      </a:r>
                      <a:r>
                        <a:rPr lang="fr-CH" sz="1200" dirty="0" err="1" smtClean="0">
                          <a:solidFill>
                            <a:schemeClr val="tx1"/>
                          </a:solidFill>
                        </a:rPr>
                        <a:t>Houot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solidFill>
                            <a:schemeClr val="tx1"/>
                          </a:solidFill>
                        </a:rPr>
                        <a:t>Domaine public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0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ully_10"/>
          <p:cNvPicPr>
            <a:picLocks noChangeAspect="1" noChangeArrowheads="1"/>
          </p:cNvPicPr>
          <p:nvPr/>
        </p:nvPicPr>
        <p:blipFill>
          <a:blip r:embed="rId2" cstate="print"/>
          <a:srcRect l="8961"/>
          <a:stretch>
            <a:fillRect/>
          </a:stretch>
        </p:blipFill>
        <p:spPr bwMode="auto">
          <a:xfrm>
            <a:off x="0" y="12700"/>
            <a:ext cx="9144000" cy="687228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419872" y="6528209"/>
            <a:ext cx="572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Vestiges de l’oppidum du </a:t>
            </a:r>
            <a:r>
              <a:rPr lang="fr-CH" dirty="0" err="1" smtClean="0">
                <a:solidFill>
                  <a:schemeClr val="bg1"/>
                </a:solidFill>
              </a:rPr>
              <a:t>Vully</a:t>
            </a:r>
            <a:r>
              <a:rPr lang="fr-CH" dirty="0" smtClean="0">
                <a:solidFill>
                  <a:schemeClr val="bg1"/>
                </a:solidFill>
              </a:rPr>
              <a:t> (FR)</a:t>
            </a:r>
            <a:endParaRPr lang="fr-CH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ully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27384"/>
            <a:ext cx="9142258" cy="6264696"/>
          </a:xfrm>
          <a:prstGeom prst="rect">
            <a:avLst/>
          </a:prstGeom>
          <a:noFill/>
          <a:ln/>
        </p:spPr>
      </p:pic>
      <p:sp>
        <p:nvSpPr>
          <p:cNvPr id="3" name="ZoneTexte 2"/>
          <p:cNvSpPr txBox="1"/>
          <p:nvPr/>
        </p:nvSpPr>
        <p:spPr>
          <a:xfrm>
            <a:off x="2699792" y="6343543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Vestiges de l’oppidum du </a:t>
            </a:r>
            <a:r>
              <a:rPr lang="fr-CH" dirty="0" err="1" smtClean="0"/>
              <a:t>Vully</a:t>
            </a:r>
            <a:r>
              <a:rPr lang="fr-CH" dirty="0" smtClean="0"/>
              <a:t> (FR)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28068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ully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01864" y="11757"/>
            <a:ext cx="9245864" cy="6297563"/>
          </a:xfrm>
          <a:prstGeom prst="rect">
            <a:avLst/>
          </a:prstGeom>
          <a:noFill/>
          <a:ln/>
        </p:spPr>
      </p:pic>
      <p:grpSp>
        <p:nvGrpSpPr>
          <p:cNvPr id="19" name="Groupe 18"/>
          <p:cNvGrpSpPr/>
          <p:nvPr/>
        </p:nvGrpSpPr>
        <p:grpSpPr>
          <a:xfrm>
            <a:off x="-108520" y="3838093"/>
            <a:ext cx="5540979" cy="321970"/>
            <a:chOff x="-108520" y="3838093"/>
            <a:chExt cx="5540979" cy="321970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rot="21448564">
              <a:off x="-103520" y="3838093"/>
              <a:ext cx="5535979" cy="300410"/>
            </a:xfrm>
            <a:prstGeom prst="cube">
              <a:avLst>
                <a:gd name="adj" fmla="val 34444"/>
              </a:avLst>
            </a:prstGeom>
            <a:solidFill>
              <a:srgbClr val="9933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 rot="21448564">
              <a:off x="-108520" y="3859653"/>
              <a:ext cx="5535979" cy="300410"/>
            </a:xfrm>
            <a:prstGeom prst="cube">
              <a:avLst>
                <a:gd name="adj" fmla="val 34444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9" name="AutoShape 11"/>
          <p:cNvSpPr>
            <a:spLocks noChangeArrowheads="1"/>
          </p:cNvSpPr>
          <p:nvPr/>
        </p:nvSpPr>
        <p:spPr bwMode="auto">
          <a:xfrm rot="21468227">
            <a:off x="5427459" y="150918"/>
            <a:ext cx="1209263" cy="5911006"/>
          </a:xfrm>
          <a:prstGeom prst="can">
            <a:avLst>
              <a:gd name="adj" fmla="val 28006"/>
            </a:avLst>
          </a:prstGeom>
          <a:solidFill>
            <a:srgbClr val="99330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grpSp>
        <p:nvGrpSpPr>
          <p:cNvPr id="18" name="Groupe 17"/>
          <p:cNvGrpSpPr/>
          <p:nvPr/>
        </p:nvGrpSpPr>
        <p:grpSpPr>
          <a:xfrm>
            <a:off x="-108520" y="4559874"/>
            <a:ext cx="5540979" cy="321831"/>
            <a:chOff x="-108520" y="4559874"/>
            <a:chExt cx="5540979" cy="321831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 rot="21448564">
              <a:off x="-103520" y="4581295"/>
              <a:ext cx="5535979" cy="300410"/>
            </a:xfrm>
            <a:prstGeom prst="cube">
              <a:avLst>
                <a:gd name="adj" fmla="val 34444"/>
              </a:avLst>
            </a:prstGeom>
            <a:solidFill>
              <a:srgbClr val="9933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 rot="21448564">
              <a:off x="-108520" y="4559874"/>
              <a:ext cx="5535979" cy="300410"/>
            </a:xfrm>
            <a:prstGeom prst="cube">
              <a:avLst>
                <a:gd name="adj" fmla="val 34444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743572" y="4384574"/>
            <a:ext cx="1912633" cy="307511"/>
            <a:chOff x="6743572" y="4384574"/>
            <a:chExt cx="1912633" cy="307511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rot="21398013">
              <a:off x="6743572" y="4384574"/>
              <a:ext cx="1912632" cy="300410"/>
            </a:xfrm>
            <a:prstGeom prst="cube">
              <a:avLst>
                <a:gd name="adj" fmla="val 34444"/>
              </a:avLst>
            </a:prstGeom>
            <a:solidFill>
              <a:srgbClr val="9933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21398013">
              <a:off x="6743573" y="4391675"/>
              <a:ext cx="1912632" cy="300410"/>
            </a:xfrm>
            <a:prstGeom prst="cube">
              <a:avLst>
                <a:gd name="adj" fmla="val 34444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699792" y="634354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Architecture de l’oppidum du </a:t>
            </a:r>
            <a:r>
              <a:rPr lang="fr-CH" dirty="0" err="1" smtClean="0"/>
              <a:t>Vully</a:t>
            </a:r>
            <a:r>
              <a:rPr lang="fr-CH" dirty="0" smtClean="0"/>
              <a:t> (FR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21801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0934" y="6368527"/>
            <a:ext cx="705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Structure du rempart de l’oppidum du </a:t>
            </a:r>
            <a:r>
              <a:rPr lang="fr-CH" dirty="0" err="1" smtClean="0"/>
              <a:t>Vully</a:t>
            </a:r>
            <a:r>
              <a:rPr lang="fr-CH" dirty="0" smtClean="0"/>
              <a:t> (FR)</a:t>
            </a:r>
            <a:endParaRPr lang="fr-CH" sz="1000" dirty="0"/>
          </a:p>
        </p:txBody>
      </p:sp>
      <p:grpSp>
        <p:nvGrpSpPr>
          <p:cNvPr id="7" name="Groupe 6"/>
          <p:cNvGrpSpPr/>
          <p:nvPr/>
        </p:nvGrpSpPr>
        <p:grpSpPr>
          <a:xfrm>
            <a:off x="525736" y="78409"/>
            <a:ext cx="8135535" cy="6086895"/>
            <a:chOff x="525736" y="78409"/>
            <a:chExt cx="8135535" cy="60868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36" y="404664"/>
              <a:ext cx="3025047" cy="4961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663892"/>
              <a:ext cx="4305295" cy="4368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67944" y="1412776"/>
              <a:ext cx="1584176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36168" y="78409"/>
              <a:ext cx="711696" cy="133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08623" y="5351630"/>
              <a:ext cx="2152648" cy="813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6231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46"/>
            <a:ext cx="5565787" cy="68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96136" y="4897073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Grands clous en fer servant à</a:t>
            </a:r>
          </a:p>
          <a:p>
            <a:r>
              <a:rPr lang="fr-CH" dirty="0"/>
              <a:t>f</a:t>
            </a:r>
            <a:r>
              <a:rPr lang="fr-CH" dirty="0" smtClean="0"/>
              <a:t>ixer  les poutres en bois</a:t>
            </a:r>
          </a:p>
          <a:p>
            <a:r>
              <a:rPr lang="fr-CH" smtClean="0"/>
              <a:t>Longueur jusqu’à 30 </a:t>
            </a:r>
            <a:r>
              <a:rPr lang="fr-CH" dirty="0" smtClean="0"/>
              <a:t>cm</a:t>
            </a:r>
          </a:p>
          <a:p>
            <a:r>
              <a:rPr lang="fr-CH" sz="1200" dirty="0" smtClean="0"/>
              <a:t>Celtes </a:t>
            </a:r>
            <a:r>
              <a:rPr lang="fr-CH" sz="1200" dirty="0"/>
              <a:t>e</a:t>
            </a:r>
            <a:r>
              <a:rPr lang="fr-CH" sz="1200" dirty="0" smtClean="0"/>
              <a:t>t Romains dans le pays de Vaud</a:t>
            </a:r>
            <a:endParaRPr lang="en-US" sz="12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4779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2050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210" y="0"/>
            <a:ext cx="9122790" cy="6844233"/>
          </a:xfrm>
          <a:prstGeom prst="rect">
            <a:avLst/>
          </a:prstGeo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755576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Reconstitution </a:t>
            </a:r>
            <a:r>
              <a:rPr lang="fr-CH" dirty="0">
                <a:solidFill>
                  <a:schemeClr val="bg1"/>
                </a:solidFill>
              </a:rPr>
              <a:t>du </a:t>
            </a:r>
            <a:r>
              <a:rPr lang="fr-CH" dirty="0" smtClean="0">
                <a:solidFill>
                  <a:schemeClr val="bg1"/>
                </a:solidFill>
              </a:rPr>
              <a:t>rempart du </a:t>
            </a:r>
            <a:r>
              <a:rPr lang="fr-CH" dirty="0" err="1" smtClean="0">
                <a:solidFill>
                  <a:schemeClr val="bg1"/>
                </a:solidFill>
              </a:rPr>
              <a:t>Vully</a:t>
            </a:r>
            <a:r>
              <a:rPr lang="fr-CH" dirty="0" smtClean="0">
                <a:solidFill>
                  <a:schemeClr val="bg1"/>
                </a:solidFill>
              </a:rPr>
              <a:t> (FR)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2050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32364"/>
            <a:ext cx="5166760" cy="6890364"/>
          </a:xfrm>
          <a:prstGeom prst="rect">
            <a:avLst/>
          </a:prstGeo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5292080" y="5517232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Reconstitution </a:t>
            </a:r>
            <a:r>
              <a:rPr lang="fr-CH" dirty="0"/>
              <a:t>du </a:t>
            </a:r>
            <a:r>
              <a:rPr lang="fr-CH" dirty="0" smtClean="0"/>
              <a:t>rempart du </a:t>
            </a:r>
            <a:r>
              <a:rPr lang="fr-CH" dirty="0" err="1" smtClean="0"/>
              <a:t>Vully</a:t>
            </a:r>
            <a:r>
              <a:rPr lang="fr-CH" dirty="0" smtClean="0"/>
              <a:t> (FR)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48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267</Words>
  <Application>Microsoft Office PowerPoint</Application>
  <PresentationFormat>Affichage à l'écran (4:3)</PresentationFormat>
  <Paragraphs>42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Rempart celte  Technique du murus gallicus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Reconstitution du rempart de Sermuz (VD) 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Rempart celte  Murus Galicus</dc:title>
  <dc:creator>HP</dc:creator>
  <cp:lastModifiedBy>Madeleine</cp:lastModifiedBy>
  <cp:revision>27</cp:revision>
  <dcterms:created xsi:type="dcterms:W3CDTF">2013-02-01T15:52:29Z</dcterms:created>
  <dcterms:modified xsi:type="dcterms:W3CDTF">2014-09-05T07:05:33Z</dcterms:modified>
</cp:coreProperties>
</file>