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30"/>
  </p:notesMasterIdLst>
  <p:sldIdLst>
    <p:sldId id="256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85" r:id="rId11"/>
    <p:sldId id="257" r:id="rId12"/>
    <p:sldId id="289" r:id="rId13"/>
    <p:sldId id="288" r:id="rId14"/>
    <p:sldId id="263" r:id="rId15"/>
    <p:sldId id="265" r:id="rId16"/>
    <p:sldId id="264" r:id="rId17"/>
    <p:sldId id="266" r:id="rId18"/>
    <p:sldId id="267" r:id="rId19"/>
    <p:sldId id="268" r:id="rId20"/>
    <p:sldId id="269" r:id="rId21"/>
    <p:sldId id="280" r:id="rId22"/>
    <p:sldId id="275" r:id="rId23"/>
    <p:sldId id="276" r:id="rId24"/>
    <p:sldId id="278" r:id="rId25"/>
    <p:sldId id="279" r:id="rId26"/>
    <p:sldId id="286" r:id="rId27"/>
    <p:sldId id="262" r:id="rId28"/>
    <p:sldId id="290" r:id="rId2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9" autoAdjust="0"/>
  </p:normalViewPr>
  <p:slideViewPr>
    <p:cSldViewPr>
      <p:cViewPr varScale="1">
        <p:scale>
          <a:sx n="38" d="100"/>
          <a:sy n="38" d="100"/>
        </p:scale>
        <p:origin x="740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fld id="{BA3F4959-D963-4020-B851-2751185A8980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232319E0-B0E0-4C2D-863F-ED100F955B68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08F7444D-140F-48D9-9805-FE6101468D85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16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BDC128FE-7DDB-463E-A078-0AE306157705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17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5C27DF3F-53E5-46FB-AF35-A2B793DE5B80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1FC42A05-A7D0-4C48-AC9B-2297D6D7D41F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19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672DAF45-76F9-4B1C-B34E-2989C5DD861C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20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818F073E-A58A-40D6-AC9F-FAB1F6FA0802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21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D365F132-0CD7-4A12-A0B3-EA60BCAA47DC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22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2785D250-6F85-4B0B-8624-596EA7E1DBC9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23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A691A0BC-CF92-442B-A551-F994CD7442A7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24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2F52D438-AD28-4A01-9FCF-8A29DF4C6A63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26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275E50E2-0D62-4449-AF5D-63F6B21D1594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7E2ADB40-B0A2-4B09-B93E-1EEED1FBCF75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A4E63AAD-F37C-4DB2-9AB7-674CA856D4C3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806BA226-6FEB-4907-8245-83EBFA2187B9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5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0F35892A-F835-450A-998D-2BF41F629607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7F1BE14A-181D-436B-BFCE-46A26EE1EBAC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AD9CC2E6-C2E8-4505-8D1E-145BB961C0C3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14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67ACE2F4-B261-4AD9-AC4E-F853EFCF5890}" type="slidenum">
              <a:rPr lang="fr-CH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15</a:t>
            </a:fld>
            <a:endParaRPr lang="fr-CH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9FDF9-A57B-4B12-9E56-9867FC0FA34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3055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DE5B8-F136-407E-8ECB-58C0E2ED899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1947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08CC1-8728-4BFF-BA96-468EB74BDD7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7504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4B896-EC23-47FB-B245-C6C1FF0B37F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6477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8867775" cy="21145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3238" y="4035425"/>
            <a:ext cx="8867775" cy="21161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9D403-8ECB-44B3-8280-F3B4B668EF2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9796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45E11B47-C72D-4C5A-A0AE-B5F48EFE216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92519193"/>
      </p:ext>
    </p:extLst>
  </p:cSld>
  <p:clrMapOvr>
    <a:masterClrMapping/>
  </p:clrMapOvr>
  <p:transition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8D83B4D1-DF71-48C3-A6DC-EDADE829D5F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15314658"/>
      </p:ext>
    </p:extLst>
  </p:cSld>
  <p:clrMapOvr>
    <a:masterClrMapping/>
  </p:clrMapOvr>
  <p:transition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EC3316FB-DADA-4417-83F2-A87F80723FF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77446502"/>
      </p:ext>
    </p:extLst>
  </p:cSld>
  <p:clrMapOvr>
    <a:masterClrMapping/>
  </p:clrMapOvr>
  <p:transition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87078FD9-B3F5-4C3B-8F72-CC65B195D9A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61262376"/>
      </p:ext>
    </p:extLst>
  </p:cSld>
  <p:clrMapOvr>
    <a:masterClrMapping/>
  </p:clrMapOvr>
  <p:transition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B3259368-1DB0-45D8-8A67-B2A237F79D7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6346253"/>
      </p:ext>
    </p:extLst>
  </p:cSld>
  <p:clrMapOvr>
    <a:masterClrMapping/>
  </p:clrMapOvr>
  <p:transition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974BC933-6937-4307-8950-0BE4D57A46E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78422348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7C9A0-1FC4-4383-A509-A28BDEA86A5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75172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A2D5643C-A18A-4F5B-BF4F-057A7BB5FA3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94374816"/>
      </p:ext>
    </p:extLst>
  </p:cSld>
  <p:clrMapOvr>
    <a:masterClrMapping/>
  </p:clrMapOvr>
  <p:transition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584CCB94-0AC0-4F8D-BE17-BAA7EB2AA99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3354143"/>
      </p:ext>
    </p:extLst>
  </p:cSld>
  <p:clrMapOvr>
    <a:masterClrMapping/>
  </p:clrMapOvr>
  <p:transition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E0C73A51-2824-48BF-B9DC-A65AD1D9039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83422706"/>
      </p:ext>
    </p:extLst>
  </p:cSld>
  <p:clrMapOvr>
    <a:masterClrMapping/>
  </p:clrMapOvr>
  <p:transition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D63725EC-8F34-4445-8629-974B2C607D5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21850257"/>
      </p:ext>
    </p:extLst>
  </p:cSld>
  <p:clrMapOvr>
    <a:masterClrMapping/>
  </p:clrMapOvr>
  <p:transition advClick="0" advTm="1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50A7E483-2659-48DE-8919-6F8BFFEFDE4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05332222"/>
      </p:ext>
    </p:extLst>
  </p:cSld>
  <p:clrMapOvr>
    <a:masterClrMapping/>
  </p:clrMapOvr>
  <p:transition advClick="0" advTm="1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0938A624-2405-4C65-BEE3-F5BFDC9FB7A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1739939"/>
      </p:ext>
    </p:extLst>
  </p:cSld>
  <p:clrMapOvr>
    <a:masterClrMapping/>
  </p:clrMapOvr>
  <p:transition advClick="0" advTm="1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24318" y="4341565"/>
            <a:ext cx="4452276" cy="241139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A8FF8115-F257-454A-9B83-0C822DE2572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6517305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69DD9-7ADC-49AB-8B37-0E8A0CB962B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1497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76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3325" y="1768475"/>
            <a:ext cx="43576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90ED9-7C35-4712-B80A-429FE1325F4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82297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FF5E2-9625-4FD3-85CC-1EBC74F710C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1762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7E01A-0A9F-420C-951F-C0C636B1A44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6328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7224E-429E-4FA6-8746-F8BCA1731A3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74127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979D1-D7F6-4841-A434-F9D5840F9C9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971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FCCFD-363C-4D5A-AAAF-DE2E04FF869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0965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7775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defRPr>
            </a:lvl1pPr>
          </a:lstStyle>
          <a:p>
            <a:fld id="{1FBC975A-D19A-4117-909E-FD94DA82FE09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defTabSz="914400" hangingPunct="1">
              <a:lnSpc>
                <a:spcPct val="100000"/>
              </a:lnSpc>
              <a:buClrTx/>
              <a:buSzTx/>
              <a:buFontTx/>
              <a:buNone/>
              <a:defRPr sz="15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4400" hangingPunct="1">
              <a:lnSpc>
                <a:spcPct val="100000"/>
              </a:lnSpc>
              <a:buClrTx/>
              <a:buSzTx/>
              <a:buFontTx/>
              <a:buNone/>
              <a:defRPr sz="15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r" defTabSz="914400" hangingPunct="1">
              <a:lnSpc>
                <a:spcPct val="100000"/>
              </a:lnSpc>
              <a:buClrTx/>
              <a:buSzTx/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fld id="{3CE573FA-E8CE-4B5E-9BC0-229ABD467045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 advClick="0" advTm="1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http://upload.wikimedia.org/wikipedia/commons/0/01/20070428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0115550" cy="759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925"/>
            <a:ext cx="9070975" cy="720725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L'oppidum celte du Mont Vully</a:t>
            </a:r>
          </a:p>
        </p:txBody>
      </p:sp>
      <p:sp>
        <p:nvSpPr>
          <p:cNvPr id="16388" name="Oval 3"/>
          <p:cNvSpPr>
            <a:spLocks noChangeArrowheads="1"/>
          </p:cNvSpPr>
          <p:nvPr/>
        </p:nvSpPr>
        <p:spPr bwMode="auto">
          <a:xfrm>
            <a:off x="755650" y="2843213"/>
            <a:ext cx="11772900" cy="262890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16389" name="Oval 4"/>
          <p:cNvSpPr>
            <a:spLocks noChangeArrowheads="1"/>
          </p:cNvSpPr>
          <p:nvPr/>
        </p:nvSpPr>
        <p:spPr bwMode="auto">
          <a:xfrm>
            <a:off x="7927975" y="1555750"/>
            <a:ext cx="936625" cy="43180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16390" name="AutoShape 5"/>
          <p:cNvSpPr>
            <a:spLocks/>
          </p:cNvSpPr>
          <p:nvPr/>
        </p:nvSpPr>
        <p:spPr bwMode="auto">
          <a:xfrm flipH="1">
            <a:off x="5832475" y="930275"/>
            <a:ext cx="1079500" cy="503238"/>
          </a:xfrm>
          <a:prstGeom prst="borderCallout2">
            <a:avLst>
              <a:gd name="adj1" fmla="val 39542"/>
              <a:gd name="adj2" fmla="val -8333"/>
              <a:gd name="adj3" fmla="val 18519"/>
              <a:gd name="adj4" fmla="val -16667"/>
              <a:gd name="adj5" fmla="val 142755"/>
              <a:gd name="adj6" fmla="val -95000"/>
            </a:avLst>
          </a:prstGeom>
          <a:solidFill>
            <a:srgbClr val="CFE7F5"/>
          </a:solidFill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78876" rIns="108000" bIns="63000" anchor="ctr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/>
            <a:r>
              <a:rPr lang="fr-CH" altLang="fr-FR">
                <a:solidFill>
                  <a:srgbClr val="000000"/>
                </a:solidFill>
              </a:rPr>
              <a:t>La Tène</a:t>
            </a:r>
          </a:p>
        </p:txBody>
      </p:sp>
      <p:sp>
        <p:nvSpPr>
          <p:cNvPr id="16391" name="AutoShape 6"/>
          <p:cNvSpPr>
            <a:spLocks/>
          </p:cNvSpPr>
          <p:nvPr/>
        </p:nvSpPr>
        <p:spPr bwMode="auto">
          <a:xfrm flipH="1">
            <a:off x="1062038" y="5543550"/>
            <a:ext cx="1079500" cy="503238"/>
          </a:xfrm>
          <a:prstGeom prst="borderCallout2">
            <a:avLst>
              <a:gd name="adj1" fmla="val 39542"/>
              <a:gd name="adj2" fmla="val -8333"/>
              <a:gd name="adj3" fmla="val 18519"/>
              <a:gd name="adj4" fmla="val -16667"/>
              <a:gd name="adj5" fmla="val -14273"/>
              <a:gd name="adj6" fmla="val -88333"/>
            </a:avLst>
          </a:prstGeom>
          <a:solidFill>
            <a:srgbClr val="CFE7F5"/>
          </a:solidFill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78876" rIns="108000" bIns="63000" anchor="ctr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/>
            <a:r>
              <a:rPr lang="fr-CH" altLang="fr-FR">
                <a:solidFill>
                  <a:srgbClr val="000000"/>
                </a:solidFill>
              </a:rPr>
              <a:t>Vully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/>
          <a:stretch>
            <a:fillRect/>
          </a:stretch>
        </p:blipFill>
        <p:spPr bwMode="auto">
          <a:xfrm>
            <a:off x="0" y="36513"/>
            <a:ext cx="10080625" cy="792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9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65881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>
                <a:solidFill>
                  <a:schemeClr val="bg1"/>
                </a:solidFill>
              </a:rPr>
              <a:t>Fouilles du Mont Vully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ully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600200"/>
            <a:ext cx="66151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fr-CH" sz="4000" kern="0" dirty="0" smtClean="0">
                <a:solidFill>
                  <a:srgbClr val="333399"/>
                </a:solidFill>
              </a:rPr>
              <a:t>Un rempart de bois, de pierres et de terre…</a:t>
            </a:r>
            <a:endParaRPr lang="en-US" sz="4000" kern="0" dirty="0">
              <a:solidFill>
                <a:srgbClr val="333399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151436">
            <a:off x="1258888" y="4365625"/>
            <a:ext cx="3960812" cy="215900"/>
          </a:xfrm>
          <a:prstGeom prst="cube">
            <a:avLst>
              <a:gd name="adj" fmla="val 34444"/>
            </a:avLst>
          </a:prstGeom>
          <a:solidFill>
            <a:srgbClr val="993300">
              <a:alpha val="74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kern="0">
              <a:solidFill>
                <a:sysClr val="windowText" lastClr="000000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 rot="-151436">
            <a:off x="1258888" y="4868863"/>
            <a:ext cx="3960812" cy="215900"/>
          </a:xfrm>
          <a:prstGeom prst="cube">
            <a:avLst>
              <a:gd name="adj" fmla="val 34444"/>
            </a:avLst>
          </a:prstGeom>
          <a:solidFill>
            <a:srgbClr val="993300">
              <a:alpha val="73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kern="0">
              <a:solidFill>
                <a:sysClr val="windowText" lastClr="000000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-201987">
            <a:off x="6156325" y="4724400"/>
            <a:ext cx="1368425" cy="215900"/>
          </a:xfrm>
          <a:prstGeom prst="cube">
            <a:avLst>
              <a:gd name="adj" fmla="val 34444"/>
            </a:avLst>
          </a:prstGeom>
          <a:solidFill>
            <a:srgbClr val="993300">
              <a:alpha val="73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kern="0">
              <a:solidFill>
                <a:sysClr val="windowText" lastClr="000000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-131773">
            <a:off x="5219700" y="1700213"/>
            <a:ext cx="865188" cy="4248150"/>
          </a:xfrm>
          <a:prstGeom prst="can">
            <a:avLst>
              <a:gd name="adj" fmla="val 28006"/>
            </a:avLst>
          </a:prstGeom>
          <a:solidFill>
            <a:srgbClr val="993300">
              <a:alpha val="50000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kern="0">
              <a:solidFill>
                <a:sysClr val="windowText" lastClr="000000"/>
              </a:solidFill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z="4400" smtClean="0">
                <a:solidFill>
                  <a:schemeClr val="accent2"/>
                </a:solidFill>
              </a:rPr>
              <a:t>Un rempart de </a:t>
            </a:r>
            <a:r>
              <a:rPr lang="fr-CH" altLang="fr-FR" sz="4400" smtClean="0">
                <a:solidFill>
                  <a:srgbClr val="FF0000"/>
                </a:solidFill>
              </a:rPr>
              <a:t>bois</a:t>
            </a:r>
            <a:r>
              <a:rPr lang="fr-CH" altLang="fr-FR" sz="4400" smtClean="0">
                <a:solidFill>
                  <a:schemeClr val="accent2"/>
                </a:solidFill>
              </a:rPr>
              <a:t>, de pierres et de terre…</a:t>
            </a:r>
            <a:endParaRPr lang="en-US" altLang="fr-FR" sz="4400" smtClean="0">
              <a:solidFill>
                <a:schemeClr val="accent2"/>
              </a:solidFill>
            </a:endParaRPr>
          </a:p>
        </p:txBody>
      </p:sp>
      <p:pic>
        <p:nvPicPr>
          <p:cNvPr id="27651" name="Picture 3" descr="P913003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2913" y="1763713"/>
            <a:ext cx="6653212" cy="4989512"/>
          </a:xfrm>
        </p:spPr>
      </p:pic>
      <p:sp>
        <p:nvSpPr>
          <p:cNvPr id="289796" name="AutoShape 4"/>
          <p:cNvSpPr>
            <a:spLocks noChangeArrowheads="1"/>
          </p:cNvSpPr>
          <p:nvPr/>
        </p:nvSpPr>
        <p:spPr bwMode="auto">
          <a:xfrm rot="-145473">
            <a:off x="4405313" y="1714500"/>
            <a:ext cx="1430337" cy="4443413"/>
          </a:xfrm>
          <a:prstGeom prst="can">
            <a:avLst>
              <a:gd name="adj" fmla="val 45220"/>
            </a:avLst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defRPr/>
            </a:pPr>
            <a:endParaRPr lang="fr-CH" sz="35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89797" name="AutoShape 5"/>
          <p:cNvSpPr>
            <a:spLocks noChangeArrowheads="1"/>
          </p:cNvSpPr>
          <p:nvPr/>
        </p:nvSpPr>
        <p:spPr bwMode="auto">
          <a:xfrm rot="-145473">
            <a:off x="4405313" y="1716088"/>
            <a:ext cx="1430337" cy="4443412"/>
          </a:xfrm>
          <a:prstGeom prst="can">
            <a:avLst>
              <a:gd name="adj" fmla="val 45220"/>
            </a:avLst>
          </a:prstGeom>
          <a:solidFill>
            <a:srgbClr val="99330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 defTabSz="1007943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defRPr/>
            </a:pPr>
            <a:endParaRPr lang="fr-CH" sz="350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1625600" y="6796088"/>
            <a:ext cx="73834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defRPr/>
            </a:pPr>
            <a:r>
              <a:rPr lang="fr-CH" sz="2200">
                <a:solidFill>
                  <a:srgbClr val="333399"/>
                </a:solidFill>
                <a:latin typeface="Arial" charset="0"/>
                <a:ea typeface="+mn-ea"/>
              </a:rPr>
              <a:t>Au moins 400 poteaux de chêne d’un diamètre de 50 cm</a:t>
            </a:r>
            <a:endParaRPr lang="en-US" sz="2200">
              <a:solidFill>
                <a:srgbClr val="333399"/>
              </a:solidFill>
              <a:latin typeface="Arial" charset="0"/>
              <a:ea typeface="+mn-ea"/>
            </a:endParaRPr>
          </a:p>
        </p:txBody>
      </p: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1627188" y="7113588"/>
            <a:ext cx="531971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83" tIns="50392" rIns="100783" bIns="50392">
            <a:spAutoFit/>
          </a:bodyPr>
          <a:lstStyle/>
          <a:p>
            <a:pPr defTabSz="1007943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defRPr/>
            </a:pPr>
            <a:r>
              <a:rPr lang="fr-CH" sz="2200">
                <a:solidFill>
                  <a:srgbClr val="333399"/>
                </a:solidFill>
                <a:latin typeface="Arial" charset="0"/>
                <a:ea typeface="+mn-ea"/>
              </a:rPr>
              <a:t>et des centaines de mètres de poutres…</a:t>
            </a:r>
            <a:endParaRPr lang="en-US" sz="2200">
              <a:solidFill>
                <a:srgbClr val="333399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8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6" grpId="0" animBg="1"/>
      <p:bldP spid="289797" grpId="0" animBg="1"/>
      <p:bldP spid="289798" grpId="0"/>
      <p:bldP spid="2897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4825" y="185738"/>
            <a:ext cx="9070975" cy="966787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Fouilles de 1962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268413"/>
            <a:ext cx="5910262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Fouilles de 1980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771650"/>
            <a:ext cx="10002837" cy="5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1981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313113"/>
            <a:ext cx="531018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89100"/>
            <a:ext cx="4157662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6335713" y="5508625"/>
            <a:ext cx="2806700" cy="1262063"/>
          </a:xfrm>
        </p:spPr>
        <p:txBody>
          <a:bodyPr tIns="38808"/>
          <a:lstStyle/>
          <a:p>
            <a:pPr algn="r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1981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1750" cy="761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850900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1983-1984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511300"/>
            <a:ext cx="10120313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7794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2001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223963"/>
            <a:ext cx="8447088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 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/>
          <a:stretch>
            <a:fillRect/>
          </a:stretch>
        </p:blipFill>
        <p:spPr bwMode="auto">
          <a:xfrm>
            <a:off x="-22225" y="0"/>
            <a:ext cx="1009650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04825" y="71438"/>
            <a:ext cx="9086850" cy="1260475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4000" kern="0" dirty="0">
                <a:solidFill>
                  <a:srgbClr val="333399"/>
                </a:solidFill>
                <a:latin typeface="Arial" charset="0"/>
                <a:ea typeface="Microsoft YaHei" charset="-122"/>
              </a:rPr>
              <a:t>Dispositif des fortifications</a:t>
            </a:r>
            <a:endParaRPr lang="en-US" sz="4000" kern="0" dirty="0">
              <a:solidFill>
                <a:srgbClr val="333399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3697288" y="3938588"/>
            <a:ext cx="2463800" cy="3175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kern="0">
              <a:solidFill>
                <a:sysClr val="windowText" lastClr="000000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 rot="21187551">
            <a:off x="3854450" y="4075113"/>
            <a:ext cx="24431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2000" kern="0" dirty="0">
                <a:solidFill>
                  <a:srgbClr val="FF0000"/>
                </a:solidFill>
                <a:latin typeface="Arial" charset="0"/>
                <a:ea typeface="Microsoft YaHei" charset="-122"/>
              </a:rPr>
              <a:t>Premier rempart</a:t>
            </a:r>
            <a:endParaRPr lang="en-US" sz="2000" kern="0" dirty="0">
              <a:solidFill>
                <a:srgbClr val="FF0000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 rot="21098823">
            <a:off x="3238500" y="5588000"/>
            <a:ext cx="25796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2000" kern="0" dirty="0">
                <a:solidFill>
                  <a:srgbClr val="FF0000"/>
                </a:solidFill>
                <a:latin typeface="Arial" charset="0"/>
                <a:ea typeface="Microsoft YaHei" charset="-122"/>
              </a:rPr>
              <a:t>Deuxième rempart</a:t>
            </a:r>
            <a:endParaRPr lang="en-US" sz="2000" kern="0" dirty="0">
              <a:solidFill>
                <a:srgbClr val="FF0000"/>
              </a:solidFill>
              <a:latin typeface="Arial" charset="0"/>
              <a:ea typeface="Microsoft YaHei" charset="-122"/>
            </a:endParaRP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2735263" y="4500563"/>
            <a:ext cx="7235825" cy="1347787"/>
            <a:chOff x="2981788" y="4493806"/>
            <a:chExt cx="7234472" cy="1349193"/>
          </a:xfrm>
        </p:grpSpPr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V="1">
              <a:off x="2981788" y="5207337"/>
              <a:ext cx="4452104" cy="635662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7832281" y="4891095"/>
              <a:ext cx="1987178" cy="238373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6559344" y="4891095"/>
              <a:ext cx="317441" cy="397289"/>
            </a:xfrm>
            <a:custGeom>
              <a:avLst/>
              <a:gdLst/>
              <a:ahLst/>
              <a:cxnLst>
                <a:cxn ang="0">
                  <a:pos x="0" y="545"/>
                </a:cxn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  <a:cxn ang="0">
                  <a:pos x="363" y="545"/>
                </a:cxn>
                <a:cxn ang="0">
                  <a:pos x="0" y="545"/>
                </a:cxn>
              </a:cxnLst>
              <a:rect l="0" t="0" r="r" b="b"/>
              <a:pathLst>
                <a:path w="363" h="545">
                  <a:moveTo>
                    <a:pt x="0" y="545"/>
                  </a:moveTo>
                  <a:lnTo>
                    <a:pt x="0" y="182"/>
                  </a:lnTo>
                  <a:lnTo>
                    <a:pt x="182" y="0"/>
                  </a:lnTo>
                  <a:lnTo>
                    <a:pt x="363" y="182"/>
                  </a:lnTo>
                  <a:lnTo>
                    <a:pt x="363" y="545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387802" y="4652722"/>
              <a:ext cx="317441" cy="397289"/>
            </a:xfrm>
            <a:custGeom>
              <a:avLst/>
              <a:gdLst/>
              <a:ahLst/>
              <a:cxnLst>
                <a:cxn ang="0">
                  <a:pos x="0" y="545"/>
                </a:cxn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  <a:cxn ang="0">
                  <a:pos x="363" y="545"/>
                </a:cxn>
                <a:cxn ang="0">
                  <a:pos x="0" y="545"/>
                </a:cxn>
              </a:cxnLst>
              <a:rect l="0" t="0" r="r" b="b"/>
              <a:pathLst>
                <a:path w="363" h="545">
                  <a:moveTo>
                    <a:pt x="0" y="545"/>
                  </a:moveTo>
                  <a:lnTo>
                    <a:pt x="0" y="182"/>
                  </a:lnTo>
                  <a:lnTo>
                    <a:pt x="182" y="0"/>
                  </a:lnTo>
                  <a:lnTo>
                    <a:pt x="363" y="182"/>
                  </a:lnTo>
                  <a:lnTo>
                    <a:pt x="363" y="545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7433892" y="4811637"/>
              <a:ext cx="398388" cy="476747"/>
            </a:xfrm>
            <a:custGeom>
              <a:avLst/>
              <a:gdLst/>
              <a:ahLst/>
              <a:cxnLst>
                <a:cxn ang="0">
                  <a:pos x="0" y="545"/>
                </a:cxn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  <a:cxn ang="0">
                  <a:pos x="363" y="545"/>
                </a:cxn>
                <a:cxn ang="0">
                  <a:pos x="0" y="545"/>
                </a:cxn>
              </a:cxnLst>
              <a:rect l="0" t="0" r="r" b="b"/>
              <a:pathLst>
                <a:path w="363" h="545">
                  <a:moveTo>
                    <a:pt x="0" y="545"/>
                  </a:moveTo>
                  <a:lnTo>
                    <a:pt x="0" y="182"/>
                  </a:lnTo>
                  <a:lnTo>
                    <a:pt x="182" y="0"/>
                  </a:lnTo>
                  <a:lnTo>
                    <a:pt x="363" y="182"/>
                  </a:lnTo>
                  <a:lnTo>
                    <a:pt x="363" y="545"/>
                  </a:lnTo>
                  <a:lnTo>
                    <a:pt x="0" y="545"/>
                  </a:lnTo>
                  <a:close/>
                </a:path>
              </a:pathLst>
            </a:custGeom>
            <a:noFill/>
            <a:ln w="857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9817872" y="4493806"/>
              <a:ext cx="398388" cy="476747"/>
            </a:xfrm>
            <a:custGeom>
              <a:avLst/>
              <a:gdLst/>
              <a:ahLst/>
              <a:cxnLst>
                <a:cxn ang="0">
                  <a:pos x="0" y="545"/>
                </a:cxn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  <a:cxn ang="0">
                  <a:pos x="363" y="545"/>
                </a:cxn>
                <a:cxn ang="0">
                  <a:pos x="0" y="545"/>
                </a:cxn>
              </a:cxnLst>
              <a:rect l="0" t="0" r="r" b="b"/>
              <a:pathLst>
                <a:path w="363" h="545">
                  <a:moveTo>
                    <a:pt x="0" y="545"/>
                  </a:moveTo>
                  <a:lnTo>
                    <a:pt x="0" y="182"/>
                  </a:lnTo>
                  <a:lnTo>
                    <a:pt x="182" y="0"/>
                  </a:lnTo>
                  <a:lnTo>
                    <a:pt x="363" y="182"/>
                  </a:lnTo>
                  <a:lnTo>
                    <a:pt x="363" y="545"/>
                  </a:lnTo>
                  <a:lnTo>
                    <a:pt x="0" y="545"/>
                  </a:lnTo>
                  <a:close/>
                </a:path>
              </a:pathLst>
            </a:custGeom>
            <a:noFill/>
            <a:ln w="857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fr-CH" kern="0">
                <a:solidFill>
                  <a:sysClr val="windowText" lastClr="000000"/>
                </a:solidFill>
                <a:latin typeface="Arial" charset="0"/>
                <a:ea typeface="Microsoft YaHei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215900" y="1316038"/>
            <a:ext cx="5111750" cy="3692525"/>
            <a:chOff x="-24" y="545"/>
            <a:chExt cx="3220" cy="2326"/>
          </a:xfrm>
        </p:grpSpPr>
        <p:sp>
          <p:nvSpPr>
            <p:cNvPr id="17414" name="AutoShape 2"/>
            <p:cNvSpPr>
              <a:spLocks noChangeArrowheads="1"/>
            </p:cNvSpPr>
            <p:nvPr/>
          </p:nvSpPr>
          <p:spPr bwMode="auto">
            <a:xfrm>
              <a:off x="-24" y="545"/>
              <a:ext cx="3220" cy="2085"/>
            </a:xfrm>
            <a:custGeom>
              <a:avLst/>
              <a:gdLst>
                <a:gd name="T0" fmla="*/ 3220 w 3220"/>
                <a:gd name="T1" fmla="*/ 1043 h 2085"/>
                <a:gd name="T2" fmla="*/ 1610 w 3220"/>
                <a:gd name="T3" fmla="*/ 2085 h 2085"/>
                <a:gd name="T4" fmla="*/ 0 w 3220"/>
                <a:gd name="T5" fmla="*/ 1043 h 2085"/>
                <a:gd name="T6" fmla="*/ 1610 w 3220"/>
                <a:gd name="T7" fmla="*/ 0 h 208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0"/>
                <a:gd name="T13" fmla="*/ 0 h 2085"/>
                <a:gd name="T14" fmla="*/ 3220 w 3220"/>
                <a:gd name="T15" fmla="*/ 2085 h 20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0" h="2085">
                  <a:moveTo>
                    <a:pt x="0" y="0"/>
                  </a:moveTo>
                  <a:lnTo>
                    <a:pt x="14204" y="0"/>
                  </a:lnTo>
                  <a:lnTo>
                    <a:pt x="14204" y="9199"/>
                  </a:lnTo>
                  <a:lnTo>
                    <a:pt x="0" y="9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pSp>
          <p:nvGrpSpPr>
            <p:cNvPr id="17415" name="Group 3"/>
            <p:cNvGrpSpPr>
              <a:grpSpLocks/>
            </p:cNvGrpSpPr>
            <p:nvPr/>
          </p:nvGrpSpPr>
          <p:grpSpPr bwMode="auto">
            <a:xfrm>
              <a:off x="20" y="591"/>
              <a:ext cx="3107" cy="2280"/>
              <a:chOff x="20" y="591"/>
              <a:chExt cx="3107" cy="2280"/>
            </a:xfrm>
          </p:grpSpPr>
          <p:pic>
            <p:nvPicPr>
              <p:cNvPr id="1741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" y="591"/>
                <a:ext cx="3107" cy="1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417" name="AutoShape 5"/>
              <p:cNvSpPr>
                <a:spLocks noChangeArrowheads="1"/>
              </p:cNvSpPr>
              <p:nvPr/>
            </p:nvSpPr>
            <p:spPr bwMode="auto">
              <a:xfrm>
                <a:off x="499" y="2642"/>
                <a:ext cx="2191" cy="229"/>
              </a:xfrm>
              <a:custGeom>
                <a:avLst/>
                <a:gdLst>
                  <a:gd name="T0" fmla="*/ 2191 w 2191"/>
                  <a:gd name="T1" fmla="*/ 115 h 229"/>
                  <a:gd name="T2" fmla="*/ 1096 w 2191"/>
                  <a:gd name="T3" fmla="*/ 229 h 229"/>
                  <a:gd name="T4" fmla="*/ 0 w 2191"/>
                  <a:gd name="T5" fmla="*/ 115 h 229"/>
                  <a:gd name="T6" fmla="*/ 1096 w 2191"/>
                  <a:gd name="T7" fmla="*/ 0 h 22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91"/>
                  <a:gd name="T13" fmla="*/ 0 h 229"/>
                  <a:gd name="T14" fmla="*/ 2191 w 2191"/>
                  <a:gd name="T15" fmla="*/ 229 h 2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91" h="229">
                    <a:moveTo>
                      <a:pt x="0" y="0"/>
                    </a:moveTo>
                    <a:lnTo>
                      <a:pt x="9668" y="0"/>
                    </a:lnTo>
                    <a:lnTo>
                      <a:pt x="9668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>
                  <a:lnSpc>
                    <a:spcPct val="100000"/>
                  </a:lnSpc>
                  <a:spcBef>
                    <a:spcPts val="900"/>
                  </a:spcBef>
                </a:pPr>
                <a:r>
                  <a:rPr lang="fr-CH" altLang="fr-FR">
                    <a:solidFill>
                      <a:srgbClr val="333399"/>
                    </a:solidFill>
                  </a:rPr>
                  <a:t>Sondage sur le rempart en 1964</a:t>
                </a:r>
              </a:p>
            </p:txBody>
          </p:sp>
        </p:grpSp>
      </p:grp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4925"/>
            <a:ext cx="4752975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Rectangle 7"/>
          <p:cNvSpPr>
            <a:spLocks noGrp="1" noChangeArrowheads="1"/>
          </p:cNvSpPr>
          <p:nvPr>
            <p:ph type="title"/>
          </p:nvPr>
        </p:nvSpPr>
        <p:spPr>
          <a:xfrm>
            <a:off x="287338" y="6407150"/>
            <a:ext cx="9504362" cy="1117600"/>
          </a:xfrm>
        </p:spPr>
        <p:txBody>
          <a:bodyPr tIns="24695"/>
          <a:lstStyle/>
          <a:p>
            <a:pPr algn="just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fr-CH" altLang="fr-FR" sz="2800" smtClean="0"/>
              <a:t>Le site a livré des traces depuis la fin du Paléolithique</a:t>
            </a:r>
            <a:r>
              <a:rPr lang="fr-CH" altLang="fr-FR" sz="3600" smtClean="0"/>
              <a:t> </a:t>
            </a:r>
            <a:br>
              <a:rPr lang="fr-CH" altLang="fr-FR" sz="3600" smtClean="0"/>
            </a:br>
            <a:endParaRPr lang="fr-CH" altLang="fr-FR" sz="1800" smtClean="0"/>
          </a:p>
        </p:txBody>
      </p:sp>
      <p:sp>
        <p:nvSpPr>
          <p:cNvPr id="17413" name="ZoneTexte 1"/>
          <p:cNvSpPr txBox="1">
            <a:spLocks noChangeArrowheads="1"/>
          </p:cNvSpPr>
          <p:nvPr/>
        </p:nvSpPr>
        <p:spPr bwMode="auto">
          <a:xfrm>
            <a:off x="6408738" y="5651500"/>
            <a:ext cx="33115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/>
              <a:t>Trouvailles de l'âge du Bronze</a:t>
            </a:r>
          </a:p>
          <a:p>
            <a:pPr algn="ctr"/>
            <a:r>
              <a:rPr lang="fr-CH" altLang="fr-FR"/>
              <a:t> (2000-800 avant J.-C.)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L'intérieur</a:t>
            </a:r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3600450" y="3240088"/>
            <a:ext cx="2625725" cy="2438400"/>
            <a:chOff x="2268" y="2041"/>
            <a:chExt cx="1654" cy="1536"/>
          </a:xfrm>
        </p:grpSpPr>
        <p:pic>
          <p:nvPicPr>
            <p:cNvPr id="358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2820"/>
              <a:ext cx="1654" cy="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84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2041"/>
              <a:ext cx="1654" cy="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3311525"/>
            <a:ext cx="25019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77875" y="1481138"/>
            <a:ext cx="8869363" cy="2262187"/>
          </a:xfrm>
        </p:spPr>
        <p:txBody>
          <a:bodyPr/>
          <a:lstStyle/>
          <a:p>
            <a:pPr algn="ctr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Les archéologues n'ont pas trouvé de traces d'habitations, mais...</a:t>
            </a:r>
          </a:p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r-CH" altLang="fr-FR" smtClean="0"/>
          </a:p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r-CH" altLang="fr-FR" smtClean="0"/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346450"/>
            <a:ext cx="2389188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215900" y="6191250"/>
            <a:ext cx="9720263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fr-CH" altLang="fr-FR" sz="2000">
                <a:solidFill>
                  <a:srgbClr val="000000"/>
                </a:solidFill>
              </a:rPr>
              <a:t>      un coin monétaire             des pièces de monnaies               de la céramique</a:t>
            </a:r>
          </a:p>
          <a:p>
            <a:pPr eaLnBrk="1">
              <a:spcAft>
                <a:spcPts val="1425"/>
              </a:spcAft>
            </a:pPr>
            <a:endParaRPr lang="fr-CH" altLang="fr-FR" sz="3200">
              <a:solidFill>
                <a:srgbClr val="000000"/>
              </a:solidFill>
            </a:endParaRPr>
          </a:p>
          <a:p>
            <a:pPr eaLnBrk="1">
              <a:spcAft>
                <a:spcPts val="1425"/>
              </a:spcAft>
            </a:pPr>
            <a:endParaRPr lang="fr-CH" altLang="fr-FR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060450"/>
            <a:ext cx="8424863" cy="63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ZoneTexte 1"/>
          <p:cNvSpPr txBox="1">
            <a:spLocks noChangeArrowheads="1"/>
          </p:cNvSpPr>
          <p:nvPr/>
        </p:nvSpPr>
        <p:spPr bwMode="auto">
          <a:xfrm>
            <a:off x="1800225" y="250825"/>
            <a:ext cx="67691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600">
                <a:solidFill>
                  <a:srgbClr val="333399"/>
                </a:solidFill>
              </a:rPr>
              <a:t>Essai de restitution du rempart</a:t>
            </a:r>
          </a:p>
          <a:p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600200"/>
            <a:ext cx="67691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ZoneTexte 1"/>
          <p:cNvSpPr txBox="1">
            <a:spLocks noChangeArrowheads="1"/>
          </p:cNvSpPr>
          <p:nvPr/>
        </p:nvSpPr>
        <p:spPr bwMode="auto">
          <a:xfrm>
            <a:off x="1727200" y="595313"/>
            <a:ext cx="669766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200"/>
              <a:t>Essai de reconstitution du rempart</a:t>
            </a:r>
          </a:p>
          <a:p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600200"/>
            <a:ext cx="6761163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ZoneTexte 5"/>
          <p:cNvSpPr txBox="1">
            <a:spLocks noChangeArrowheads="1"/>
          </p:cNvSpPr>
          <p:nvPr/>
        </p:nvSpPr>
        <p:spPr bwMode="auto">
          <a:xfrm>
            <a:off x="1835150" y="595313"/>
            <a:ext cx="65182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200"/>
              <a:t>Essai de reconstitution du rempart</a:t>
            </a:r>
          </a:p>
          <a:p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19250"/>
            <a:ext cx="7561263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ZoneTexte 5"/>
          <p:cNvSpPr txBox="1">
            <a:spLocks noChangeArrowheads="1"/>
          </p:cNvSpPr>
          <p:nvPr/>
        </p:nvSpPr>
        <p:spPr bwMode="auto">
          <a:xfrm>
            <a:off x="1908175" y="595313"/>
            <a:ext cx="66611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200"/>
              <a:t>Essai de reconstitution du rempart</a:t>
            </a:r>
          </a:p>
          <a:p>
            <a:endParaRPr lang="fr-CH" altLang="fr-F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oppidum_zau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87338"/>
            <a:ext cx="92408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647700" y="7019925"/>
            <a:ext cx="91455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2000"/>
              <a:t>Restitution de l’incendie volontaire du site et de son abandon (58 avant J.-C.?)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07950"/>
            <a:ext cx="9070975" cy="164941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/>
              <a:t>N</a:t>
            </a:r>
            <a:r>
              <a:rPr lang="fr-CH" altLang="fr-FR" sz="3600" smtClean="0"/>
              <a:t>ouvelle utilisation du site pendant la Première guerre mondiale </a:t>
            </a:r>
            <a:br>
              <a:rPr lang="fr-CH" altLang="fr-FR" sz="3600" smtClean="0"/>
            </a:br>
            <a:r>
              <a:rPr lang="fr-CH" altLang="fr-FR" sz="3600" smtClean="0"/>
              <a:t>1914 - 1918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75"/>
            <a:ext cx="10080625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1679575" y="1539875"/>
          <a:ext cx="6721475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 gridSpan="2">
                  <a:txBody>
                    <a:bodyPr/>
                    <a:lstStyle/>
                    <a:p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Oppidum du </a:t>
                      </a:r>
                      <a:r>
                        <a:rPr lang="fr-CH" sz="1800" dirty="0" err="1" smtClean="0">
                          <a:solidFill>
                            <a:schemeClr val="tx1"/>
                          </a:solidFill>
                        </a:rPr>
                        <a:t>Vully</a:t>
                      </a:r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    Crédits photographiques</a:t>
                      </a:r>
                      <a:endParaRPr lang="fr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33" marB="45733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33" marB="4573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Domaine public </a:t>
                      </a:r>
                      <a:r>
                        <a:rPr lang="fr-CH" sz="1800" dirty="0" err="1" smtClean="0">
                          <a:solidFill>
                            <a:schemeClr val="tx1"/>
                          </a:solidFill>
                        </a:rPr>
                        <a:t>Noteface</a:t>
                      </a:r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 32</a:t>
                      </a:r>
                      <a:endParaRPr lang="fr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33" marB="4573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2 à 27</a:t>
                      </a:r>
                      <a:endParaRPr lang="fr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33" marB="4573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800" dirty="0" smtClean="0">
                          <a:solidFill>
                            <a:schemeClr val="tx1"/>
                          </a:solidFill>
                        </a:rPr>
                        <a:t>© SAEF/AAFR, Fribourg</a:t>
                      </a:r>
                      <a:endParaRPr lang="fr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4" marR="91454" marT="45733" marB="4573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00063"/>
            <a:ext cx="2344738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6407150"/>
            <a:ext cx="9791700" cy="1044575"/>
          </a:xfrm>
        </p:spPr>
        <p:txBody>
          <a:bodyPr tIns="28224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fr-CH" altLang="fr-FR" sz="3200" smtClean="0"/>
              <a:t>Il a peut-être déjà été fortifié durant la première </a:t>
            </a:r>
            <a:br>
              <a:rPr lang="fr-CH" altLang="fr-FR" sz="3200" smtClean="0"/>
            </a:br>
            <a:r>
              <a:rPr lang="fr-CH" altLang="fr-FR" sz="3200" smtClean="0"/>
              <a:t>partie de l'âge du Fer.                                     </a:t>
            </a:r>
            <a:r>
              <a:rPr lang="fr-CH" altLang="fr-FR" sz="3600" smtClean="0"/>
              <a:t> </a:t>
            </a:r>
            <a:r>
              <a:rPr lang="fr-CH" altLang="fr-FR" smtClean="0"/>
              <a:t/>
            </a:r>
            <a:br>
              <a:rPr lang="fr-CH" altLang="fr-FR" smtClean="0"/>
            </a:br>
            <a:endParaRPr lang="fr-CH" altLang="fr-FR" sz="1800" smtClean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8" b="2313"/>
          <a:stretch>
            <a:fillRect/>
          </a:stretch>
        </p:blipFill>
        <p:spPr bwMode="auto">
          <a:xfrm>
            <a:off x="3311525" y="900113"/>
            <a:ext cx="645636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9028" b="23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ZoneTexte 1"/>
          <p:cNvSpPr txBox="1">
            <a:spLocks noChangeArrowheads="1"/>
          </p:cNvSpPr>
          <p:nvPr/>
        </p:nvSpPr>
        <p:spPr bwMode="auto">
          <a:xfrm>
            <a:off x="2952750" y="5476875"/>
            <a:ext cx="42783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Céramique et poignard de cette époque, </a:t>
            </a:r>
          </a:p>
          <a:p>
            <a:r>
              <a:rPr lang="fr-CH" altLang="fr-FR"/>
              <a:t>800-450 avant J.-C.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e 1"/>
          <p:cNvGrpSpPr>
            <a:grpSpLocks/>
          </p:cNvGrpSpPr>
          <p:nvPr/>
        </p:nvGrpSpPr>
        <p:grpSpPr bwMode="auto">
          <a:xfrm>
            <a:off x="-1588" y="0"/>
            <a:ext cx="10082213" cy="7551738"/>
            <a:chOff x="-1588" y="0"/>
            <a:chExt cx="10082213" cy="7551738"/>
          </a:xfrm>
        </p:grpSpPr>
        <p:pic>
          <p:nvPicPr>
            <p:cNvPr id="19461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7758" r="6296" b="7802"/>
            <a:stretch>
              <a:fillRect/>
            </a:stretch>
          </p:blipFill>
          <p:spPr bwMode="auto">
            <a:xfrm>
              <a:off x="-1588" y="0"/>
              <a:ext cx="10082213" cy="755173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2" name="Freeform 3"/>
            <p:cNvSpPr>
              <a:spLocks/>
            </p:cNvSpPr>
            <p:nvPr/>
          </p:nvSpPr>
          <p:spPr bwMode="auto">
            <a:xfrm>
              <a:off x="1363711" y="1614488"/>
              <a:ext cx="6810811" cy="4813300"/>
            </a:xfrm>
            <a:custGeom>
              <a:avLst/>
              <a:gdLst>
                <a:gd name="T0" fmla="*/ 2147483647 w 3887"/>
                <a:gd name="T1" fmla="*/ 2147483647 h 2747"/>
                <a:gd name="T2" fmla="*/ 2147483647 w 3887"/>
                <a:gd name="T3" fmla="*/ 2147483647 h 2747"/>
                <a:gd name="T4" fmla="*/ 2147483647 w 3887"/>
                <a:gd name="T5" fmla="*/ 2147483647 h 2747"/>
                <a:gd name="T6" fmla="*/ 2147483647 w 3887"/>
                <a:gd name="T7" fmla="*/ 2147483647 h 2747"/>
                <a:gd name="T8" fmla="*/ 2147483647 w 3887"/>
                <a:gd name="T9" fmla="*/ 2147483647 h 2747"/>
                <a:gd name="T10" fmla="*/ 2147483647 w 3887"/>
                <a:gd name="T11" fmla="*/ 2147483647 h 2747"/>
                <a:gd name="T12" fmla="*/ 2147483647 w 3887"/>
                <a:gd name="T13" fmla="*/ 2147483647 h 2747"/>
                <a:gd name="T14" fmla="*/ 2147483647 w 3887"/>
                <a:gd name="T15" fmla="*/ 2147483647 h 2747"/>
                <a:gd name="T16" fmla="*/ 2147483647 w 3887"/>
                <a:gd name="T17" fmla="*/ 2147483647 h 2747"/>
                <a:gd name="T18" fmla="*/ 2147483647 w 3887"/>
                <a:gd name="T19" fmla="*/ 2147483647 h 2747"/>
                <a:gd name="T20" fmla="*/ 2147483647 w 3887"/>
                <a:gd name="T21" fmla="*/ 2147483647 h 2747"/>
                <a:gd name="T22" fmla="*/ 2147483647 w 3887"/>
                <a:gd name="T23" fmla="*/ 2147483647 h 2747"/>
                <a:gd name="T24" fmla="*/ 2147483647 w 3887"/>
                <a:gd name="T25" fmla="*/ 2147483647 h 2747"/>
                <a:gd name="T26" fmla="*/ 2147483647 w 3887"/>
                <a:gd name="T27" fmla="*/ 2147483647 h 2747"/>
                <a:gd name="T28" fmla="*/ 2147483647 w 3887"/>
                <a:gd name="T29" fmla="*/ 2147483647 h 2747"/>
                <a:gd name="T30" fmla="*/ 2147483647 w 3887"/>
                <a:gd name="T31" fmla="*/ 2147483647 h 2747"/>
                <a:gd name="T32" fmla="*/ 2147483647 w 3887"/>
                <a:gd name="T33" fmla="*/ 2147483647 h 2747"/>
                <a:gd name="T34" fmla="*/ 2147483647 w 3887"/>
                <a:gd name="T35" fmla="*/ 2147483647 h 2747"/>
                <a:gd name="T36" fmla="*/ 2147483647 w 3887"/>
                <a:gd name="T37" fmla="*/ 2147483647 h 2747"/>
                <a:gd name="T38" fmla="*/ 2147483647 w 3887"/>
                <a:gd name="T39" fmla="*/ 2147483647 h 2747"/>
                <a:gd name="T40" fmla="*/ 2147483647 w 3887"/>
                <a:gd name="T41" fmla="*/ 2147483647 h 2747"/>
                <a:gd name="T42" fmla="*/ 2147483647 w 3887"/>
                <a:gd name="T43" fmla="*/ 2147483647 h 2747"/>
                <a:gd name="T44" fmla="*/ 2147483647 w 3887"/>
                <a:gd name="T45" fmla="*/ 2147483647 h 2747"/>
                <a:gd name="T46" fmla="*/ 2147483647 w 3887"/>
                <a:gd name="T47" fmla="*/ 2147483647 h 2747"/>
                <a:gd name="T48" fmla="*/ 2147483647 w 3887"/>
                <a:gd name="T49" fmla="*/ 2147483647 h 2747"/>
                <a:gd name="T50" fmla="*/ 2147483647 w 3887"/>
                <a:gd name="T51" fmla="*/ 2147483647 h 2747"/>
                <a:gd name="T52" fmla="*/ 2147483647 w 3887"/>
                <a:gd name="T53" fmla="*/ 2147483647 h 2747"/>
                <a:gd name="T54" fmla="*/ 2147483647 w 3887"/>
                <a:gd name="T55" fmla="*/ 2147483647 h 2747"/>
                <a:gd name="T56" fmla="*/ 2147483647 w 3887"/>
                <a:gd name="T57" fmla="*/ 2147483647 h 2747"/>
                <a:gd name="T58" fmla="*/ 2147483647 w 3887"/>
                <a:gd name="T59" fmla="*/ 2147483647 h 2747"/>
                <a:gd name="T60" fmla="*/ 2147483647 w 3887"/>
                <a:gd name="T61" fmla="*/ 2147483647 h 2747"/>
                <a:gd name="T62" fmla="*/ 2147483647 w 3887"/>
                <a:gd name="T63" fmla="*/ 2147483647 h 2747"/>
                <a:gd name="T64" fmla="*/ 2147483647 w 3887"/>
                <a:gd name="T65" fmla="*/ 2147483647 h 2747"/>
                <a:gd name="T66" fmla="*/ 2147483647 w 3887"/>
                <a:gd name="T67" fmla="*/ 2147483647 h 2747"/>
                <a:gd name="T68" fmla="*/ 2147483647 w 3887"/>
                <a:gd name="T69" fmla="*/ 2147483647 h 2747"/>
                <a:gd name="T70" fmla="*/ 2147483647 w 3887"/>
                <a:gd name="T71" fmla="*/ 2147483647 h 2747"/>
                <a:gd name="T72" fmla="*/ 2147483647 w 3887"/>
                <a:gd name="T73" fmla="*/ 2147483647 h 2747"/>
                <a:gd name="T74" fmla="*/ 2147483647 w 3887"/>
                <a:gd name="T75" fmla="*/ 2147483647 h 2747"/>
                <a:gd name="T76" fmla="*/ 2147483647 w 3887"/>
                <a:gd name="T77" fmla="*/ 2147483647 h 2747"/>
                <a:gd name="T78" fmla="*/ 2147483647 w 3887"/>
                <a:gd name="T79" fmla="*/ 2147483647 h 2747"/>
                <a:gd name="T80" fmla="*/ 2147483647 w 3887"/>
                <a:gd name="T81" fmla="*/ 2147483647 h 2747"/>
                <a:gd name="T82" fmla="*/ 2147483647 w 3887"/>
                <a:gd name="T83" fmla="*/ 2147483647 h 2747"/>
                <a:gd name="T84" fmla="*/ 2147483647 w 3887"/>
                <a:gd name="T85" fmla="*/ 2147483647 h 27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87" h="2747">
                  <a:moveTo>
                    <a:pt x="185" y="379"/>
                  </a:moveTo>
                  <a:cubicBezTo>
                    <a:pt x="257" y="392"/>
                    <a:pt x="368" y="404"/>
                    <a:pt x="468" y="409"/>
                  </a:cubicBezTo>
                  <a:cubicBezTo>
                    <a:pt x="568" y="414"/>
                    <a:pt x="688" y="386"/>
                    <a:pt x="786" y="409"/>
                  </a:cubicBezTo>
                  <a:cubicBezTo>
                    <a:pt x="884" y="432"/>
                    <a:pt x="952" y="530"/>
                    <a:pt x="1058" y="545"/>
                  </a:cubicBezTo>
                  <a:cubicBezTo>
                    <a:pt x="1164" y="560"/>
                    <a:pt x="1277" y="522"/>
                    <a:pt x="1421" y="499"/>
                  </a:cubicBezTo>
                  <a:cubicBezTo>
                    <a:pt x="1565" y="476"/>
                    <a:pt x="1784" y="432"/>
                    <a:pt x="1920" y="409"/>
                  </a:cubicBezTo>
                  <a:cubicBezTo>
                    <a:pt x="2056" y="386"/>
                    <a:pt x="2177" y="386"/>
                    <a:pt x="2237" y="363"/>
                  </a:cubicBezTo>
                  <a:cubicBezTo>
                    <a:pt x="2297" y="340"/>
                    <a:pt x="2252" y="302"/>
                    <a:pt x="2282" y="272"/>
                  </a:cubicBezTo>
                  <a:cubicBezTo>
                    <a:pt x="2312" y="242"/>
                    <a:pt x="2381" y="220"/>
                    <a:pt x="2419" y="182"/>
                  </a:cubicBezTo>
                  <a:cubicBezTo>
                    <a:pt x="2457" y="144"/>
                    <a:pt x="2486" y="76"/>
                    <a:pt x="2509" y="46"/>
                  </a:cubicBezTo>
                  <a:cubicBezTo>
                    <a:pt x="2532" y="16"/>
                    <a:pt x="2525" y="0"/>
                    <a:pt x="2555" y="0"/>
                  </a:cubicBezTo>
                  <a:cubicBezTo>
                    <a:pt x="2585" y="0"/>
                    <a:pt x="2653" y="8"/>
                    <a:pt x="2691" y="46"/>
                  </a:cubicBezTo>
                  <a:cubicBezTo>
                    <a:pt x="2729" y="84"/>
                    <a:pt x="2713" y="204"/>
                    <a:pt x="2781" y="227"/>
                  </a:cubicBezTo>
                  <a:cubicBezTo>
                    <a:pt x="2849" y="250"/>
                    <a:pt x="3031" y="205"/>
                    <a:pt x="3099" y="182"/>
                  </a:cubicBezTo>
                  <a:cubicBezTo>
                    <a:pt x="3167" y="159"/>
                    <a:pt x="3152" y="91"/>
                    <a:pt x="3190" y="91"/>
                  </a:cubicBezTo>
                  <a:cubicBezTo>
                    <a:pt x="3228" y="91"/>
                    <a:pt x="3281" y="175"/>
                    <a:pt x="3326" y="182"/>
                  </a:cubicBezTo>
                  <a:cubicBezTo>
                    <a:pt x="3371" y="189"/>
                    <a:pt x="3419" y="102"/>
                    <a:pt x="3462" y="136"/>
                  </a:cubicBezTo>
                  <a:cubicBezTo>
                    <a:pt x="3505" y="170"/>
                    <a:pt x="3553" y="339"/>
                    <a:pt x="3585" y="385"/>
                  </a:cubicBezTo>
                  <a:cubicBezTo>
                    <a:pt x="3617" y="431"/>
                    <a:pt x="3625" y="409"/>
                    <a:pt x="3657" y="413"/>
                  </a:cubicBezTo>
                  <a:cubicBezTo>
                    <a:pt x="3689" y="417"/>
                    <a:pt x="3744" y="387"/>
                    <a:pt x="3779" y="409"/>
                  </a:cubicBezTo>
                  <a:cubicBezTo>
                    <a:pt x="3814" y="431"/>
                    <a:pt x="3862" y="500"/>
                    <a:pt x="3870" y="545"/>
                  </a:cubicBezTo>
                  <a:cubicBezTo>
                    <a:pt x="3878" y="590"/>
                    <a:pt x="3825" y="613"/>
                    <a:pt x="3825" y="681"/>
                  </a:cubicBezTo>
                  <a:cubicBezTo>
                    <a:pt x="3825" y="749"/>
                    <a:pt x="3887" y="864"/>
                    <a:pt x="3870" y="953"/>
                  </a:cubicBezTo>
                  <a:cubicBezTo>
                    <a:pt x="3853" y="1042"/>
                    <a:pt x="3784" y="1139"/>
                    <a:pt x="3723" y="1215"/>
                  </a:cubicBezTo>
                  <a:cubicBezTo>
                    <a:pt x="3662" y="1291"/>
                    <a:pt x="3535" y="1351"/>
                    <a:pt x="3501" y="1409"/>
                  </a:cubicBezTo>
                  <a:cubicBezTo>
                    <a:pt x="3467" y="1467"/>
                    <a:pt x="3523" y="1525"/>
                    <a:pt x="3521" y="1561"/>
                  </a:cubicBezTo>
                  <a:cubicBezTo>
                    <a:pt x="3519" y="1597"/>
                    <a:pt x="3510" y="1597"/>
                    <a:pt x="3489" y="1625"/>
                  </a:cubicBezTo>
                  <a:cubicBezTo>
                    <a:pt x="3468" y="1653"/>
                    <a:pt x="3433" y="1720"/>
                    <a:pt x="3395" y="1729"/>
                  </a:cubicBezTo>
                  <a:cubicBezTo>
                    <a:pt x="3357" y="1738"/>
                    <a:pt x="3310" y="1707"/>
                    <a:pt x="3259" y="1679"/>
                  </a:cubicBezTo>
                  <a:cubicBezTo>
                    <a:pt x="3208" y="1651"/>
                    <a:pt x="3122" y="1598"/>
                    <a:pt x="3089" y="1559"/>
                  </a:cubicBezTo>
                  <a:cubicBezTo>
                    <a:pt x="3056" y="1520"/>
                    <a:pt x="3057" y="1479"/>
                    <a:pt x="3061" y="1445"/>
                  </a:cubicBezTo>
                  <a:cubicBezTo>
                    <a:pt x="3065" y="1411"/>
                    <a:pt x="3088" y="1376"/>
                    <a:pt x="3111" y="1355"/>
                  </a:cubicBezTo>
                  <a:cubicBezTo>
                    <a:pt x="3134" y="1334"/>
                    <a:pt x="3169" y="1325"/>
                    <a:pt x="3197" y="1319"/>
                  </a:cubicBezTo>
                  <a:cubicBezTo>
                    <a:pt x="3225" y="1313"/>
                    <a:pt x="3250" y="1328"/>
                    <a:pt x="3280" y="1316"/>
                  </a:cubicBezTo>
                  <a:cubicBezTo>
                    <a:pt x="3310" y="1304"/>
                    <a:pt x="3350" y="1272"/>
                    <a:pt x="3377" y="1245"/>
                  </a:cubicBezTo>
                  <a:cubicBezTo>
                    <a:pt x="3404" y="1218"/>
                    <a:pt x="3418" y="1181"/>
                    <a:pt x="3443" y="1155"/>
                  </a:cubicBezTo>
                  <a:cubicBezTo>
                    <a:pt x="3468" y="1129"/>
                    <a:pt x="3506" y="1110"/>
                    <a:pt x="3529" y="1087"/>
                  </a:cubicBezTo>
                  <a:cubicBezTo>
                    <a:pt x="3552" y="1064"/>
                    <a:pt x="3575" y="1029"/>
                    <a:pt x="3579" y="1015"/>
                  </a:cubicBezTo>
                  <a:cubicBezTo>
                    <a:pt x="3583" y="1001"/>
                    <a:pt x="3566" y="1005"/>
                    <a:pt x="3555" y="1005"/>
                  </a:cubicBezTo>
                  <a:cubicBezTo>
                    <a:pt x="3544" y="1005"/>
                    <a:pt x="3530" y="1010"/>
                    <a:pt x="3513" y="1015"/>
                  </a:cubicBezTo>
                  <a:cubicBezTo>
                    <a:pt x="3496" y="1020"/>
                    <a:pt x="3487" y="1027"/>
                    <a:pt x="3451" y="1035"/>
                  </a:cubicBezTo>
                  <a:cubicBezTo>
                    <a:pt x="3415" y="1043"/>
                    <a:pt x="3341" y="1077"/>
                    <a:pt x="3297" y="1063"/>
                  </a:cubicBezTo>
                  <a:cubicBezTo>
                    <a:pt x="3253" y="1049"/>
                    <a:pt x="3215" y="1009"/>
                    <a:pt x="3190" y="953"/>
                  </a:cubicBezTo>
                  <a:cubicBezTo>
                    <a:pt x="3165" y="897"/>
                    <a:pt x="3181" y="752"/>
                    <a:pt x="3144" y="726"/>
                  </a:cubicBezTo>
                  <a:cubicBezTo>
                    <a:pt x="3107" y="700"/>
                    <a:pt x="3010" y="786"/>
                    <a:pt x="2965" y="799"/>
                  </a:cubicBezTo>
                  <a:cubicBezTo>
                    <a:pt x="2920" y="812"/>
                    <a:pt x="2894" y="815"/>
                    <a:pt x="2871" y="803"/>
                  </a:cubicBezTo>
                  <a:cubicBezTo>
                    <a:pt x="2848" y="791"/>
                    <a:pt x="2862" y="737"/>
                    <a:pt x="2827" y="726"/>
                  </a:cubicBezTo>
                  <a:cubicBezTo>
                    <a:pt x="2792" y="715"/>
                    <a:pt x="2721" y="716"/>
                    <a:pt x="2661" y="739"/>
                  </a:cubicBezTo>
                  <a:cubicBezTo>
                    <a:pt x="2601" y="762"/>
                    <a:pt x="2535" y="834"/>
                    <a:pt x="2464" y="862"/>
                  </a:cubicBezTo>
                  <a:cubicBezTo>
                    <a:pt x="2393" y="890"/>
                    <a:pt x="2297" y="922"/>
                    <a:pt x="2237" y="907"/>
                  </a:cubicBezTo>
                  <a:cubicBezTo>
                    <a:pt x="2177" y="892"/>
                    <a:pt x="2139" y="801"/>
                    <a:pt x="2101" y="771"/>
                  </a:cubicBezTo>
                  <a:cubicBezTo>
                    <a:pt x="2063" y="741"/>
                    <a:pt x="2063" y="733"/>
                    <a:pt x="2010" y="726"/>
                  </a:cubicBezTo>
                  <a:cubicBezTo>
                    <a:pt x="1957" y="719"/>
                    <a:pt x="1835" y="724"/>
                    <a:pt x="1783" y="726"/>
                  </a:cubicBezTo>
                  <a:cubicBezTo>
                    <a:pt x="1731" y="728"/>
                    <a:pt x="1724" y="725"/>
                    <a:pt x="1697" y="741"/>
                  </a:cubicBezTo>
                  <a:cubicBezTo>
                    <a:pt x="1670" y="757"/>
                    <a:pt x="1629" y="793"/>
                    <a:pt x="1621" y="821"/>
                  </a:cubicBezTo>
                  <a:cubicBezTo>
                    <a:pt x="1613" y="849"/>
                    <a:pt x="1628" y="862"/>
                    <a:pt x="1647" y="907"/>
                  </a:cubicBezTo>
                  <a:cubicBezTo>
                    <a:pt x="1666" y="952"/>
                    <a:pt x="1715" y="1029"/>
                    <a:pt x="1738" y="1089"/>
                  </a:cubicBezTo>
                  <a:cubicBezTo>
                    <a:pt x="1761" y="1149"/>
                    <a:pt x="1738" y="1194"/>
                    <a:pt x="1783" y="1270"/>
                  </a:cubicBezTo>
                  <a:cubicBezTo>
                    <a:pt x="1828" y="1346"/>
                    <a:pt x="1957" y="1475"/>
                    <a:pt x="2010" y="1543"/>
                  </a:cubicBezTo>
                  <a:cubicBezTo>
                    <a:pt x="2063" y="1611"/>
                    <a:pt x="2085" y="1633"/>
                    <a:pt x="2101" y="1679"/>
                  </a:cubicBezTo>
                  <a:cubicBezTo>
                    <a:pt x="2117" y="1725"/>
                    <a:pt x="2104" y="1782"/>
                    <a:pt x="2103" y="1819"/>
                  </a:cubicBezTo>
                  <a:cubicBezTo>
                    <a:pt x="2102" y="1856"/>
                    <a:pt x="2103" y="1877"/>
                    <a:pt x="2095" y="1899"/>
                  </a:cubicBezTo>
                  <a:cubicBezTo>
                    <a:pt x="2087" y="1921"/>
                    <a:pt x="2064" y="1933"/>
                    <a:pt x="2055" y="1949"/>
                  </a:cubicBezTo>
                  <a:cubicBezTo>
                    <a:pt x="2046" y="1965"/>
                    <a:pt x="2029" y="1986"/>
                    <a:pt x="2041" y="1993"/>
                  </a:cubicBezTo>
                  <a:cubicBezTo>
                    <a:pt x="2053" y="2000"/>
                    <a:pt x="2094" y="1989"/>
                    <a:pt x="2127" y="1989"/>
                  </a:cubicBezTo>
                  <a:cubicBezTo>
                    <a:pt x="2160" y="1989"/>
                    <a:pt x="2211" y="1987"/>
                    <a:pt x="2237" y="1996"/>
                  </a:cubicBezTo>
                  <a:cubicBezTo>
                    <a:pt x="2263" y="2005"/>
                    <a:pt x="2283" y="2015"/>
                    <a:pt x="2282" y="2041"/>
                  </a:cubicBezTo>
                  <a:cubicBezTo>
                    <a:pt x="2281" y="2067"/>
                    <a:pt x="2252" y="2123"/>
                    <a:pt x="2231" y="2153"/>
                  </a:cubicBezTo>
                  <a:cubicBezTo>
                    <a:pt x="2210" y="2183"/>
                    <a:pt x="2161" y="2192"/>
                    <a:pt x="2155" y="2219"/>
                  </a:cubicBezTo>
                  <a:cubicBezTo>
                    <a:pt x="2149" y="2246"/>
                    <a:pt x="2193" y="2289"/>
                    <a:pt x="2192" y="2314"/>
                  </a:cubicBezTo>
                  <a:cubicBezTo>
                    <a:pt x="2191" y="2339"/>
                    <a:pt x="2164" y="2351"/>
                    <a:pt x="2151" y="2369"/>
                  </a:cubicBezTo>
                  <a:cubicBezTo>
                    <a:pt x="2138" y="2387"/>
                    <a:pt x="2138" y="2410"/>
                    <a:pt x="2115" y="2421"/>
                  </a:cubicBezTo>
                  <a:cubicBezTo>
                    <a:pt x="2092" y="2432"/>
                    <a:pt x="2113" y="2383"/>
                    <a:pt x="2013" y="2433"/>
                  </a:cubicBezTo>
                  <a:cubicBezTo>
                    <a:pt x="1913" y="2483"/>
                    <a:pt x="1595" y="2697"/>
                    <a:pt x="1511" y="2722"/>
                  </a:cubicBezTo>
                  <a:cubicBezTo>
                    <a:pt x="1427" y="2747"/>
                    <a:pt x="1519" y="2647"/>
                    <a:pt x="1511" y="2586"/>
                  </a:cubicBezTo>
                  <a:cubicBezTo>
                    <a:pt x="1503" y="2525"/>
                    <a:pt x="1504" y="2427"/>
                    <a:pt x="1466" y="2359"/>
                  </a:cubicBezTo>
                  <a:cubicBezTo>
                    <a:pt x="1428" y="2291"/>
                    <a:pt x="1338" y="2231"/>
                    <a:pt x="1285" y="2178"/>
                  </a:cubicBezTo>
                  <a:cubicBezTo>
                    <a:pt x="1232" y="2125"/>
                    <a:pt x="1216" y="2086"/>
                    <a:pt x="1148" y="2041"/>
                  </a:cubicBezTo>
                  <a:cubicBezTo>
                    <a:pt x="1080" y="1996"/>
                    <a:pt x="943" y="1948"/>
                    <a:pt x="876" y="1905"/>
                  </a:cubicBezTo>
                  <a:cubicBezTo>
                    <a:pt x="809" y="1862"/>
                    <a:pt x="806" y="1790"/>
                    <a:pt x="745" y="1785"/>
                  </a:cubicBezTo>
                  <a:cubicBezTo>
                    <a:pt x="684" y="1780"/>
                    <a:pt x="578" y="1917"/>
                    <a:pt x="509" y="1877"/>
                  </a:cubicBezTo>
                  <a:cubicBezTo>
                    <a:pt x="440" y="1837"/>
                    <a:pt x="379" y="1651"/>
                    <a:pt x="332" y="1543"/>
                  </a:cubicBezTo>
                  <a:cubicBezTo>
                    <a:pt x="285" y="1435"/>
                    <a:pt x="273" y="1407"/>
                    <a:pt x="225" y="1229"/>
                  </a:cubicBezTo>
                  <a:cubicBezTo>
                    <a:pt x="177" y="1051"/>
                    <a:pt x="77" y="628"/>
                    <a:pt x="41" y="475"/>
                  </a:cubicBezTo>
                  <a:cubicBezTo>
                    <a:pt x="5" y="322"/>
                    <a:pt x="0" y="333"/>
                    <a:pt x="11" y="311"/>
                  </a:cubicBezTo>
                  <a:cubicBezTo>
                    <a:pt x="22" y="289"/>
                    <a:pt x="76" y="334"/>
                    <a:pt x="105" y="345"/>
                  </a:cubicBezTo>
                  <a:cubicBezTo>
                    <a:pt x="134" y="356"/>
                    <a:pt x="168" y="372"/>
                    <a:pt x="185" y="379"/>
                  </a:cubicBezTo>
                  <a:close/>
                </a:path>
              </a:pathLst>
            </a:custGeom>
            <a:solidFill>
              <a:schemeClr val="accent1">
                <a:alpha val="5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925"/>
            <a:ext cx="9070975" cy="1262063"/>
          </a:xfrm>
        </p:spPr>
        <p:txBody>
          <a:bodyPr tIns="35280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4000" smtClean="0"/>
              <a:t>Oppidum celtique lors de sa plus grande extension, 1</a:t>
            </a:r>
            <a:r>
              <a:rPr lang="fr-CH" altLang="fr-FR" sz="4000" baseline="30000" smtClean="0"/>
              <a:t>er</a:t>
            </a:r>
            <a:r>
              <a:rPr lang="fr-CH" altLang="fr-FR" sz="4000" smtClean="0"/>
              <a:t> siècle av. J.-C</a:t>
            </a:r>
          </a:p>
        </p:txBody>
      </p:sp>
      <p:sp>
        <p:nvSpPr>
          <p:cNvPr id="19460" name="AutoShape 3"/>
          <p:cNvSpPr>
            <a:spLocks noChangeArrowheads="1"/>
          </p:cNvSpPr>
          <p:nvPr/>
        </p:nvSpPr>
        <p:spPr bwMode="auto">
          <a:xfrm>
            <a:off x="1439863" y="1728788"/>
            <a:ext cx="6673850" cy="4679950"/>
          </a:xfrm>
          <a:custGeom>
            <a:avLst/>
            <a:gdLst>
              <a:gd name="T0" fmla="*/ 6673850 w 6673850"/>
              <a:gd name="T1" fmla="*/ 2339975 h 4679950"/>
              <a:gd name="T2" fmla="*/ 3336925 w 6673850"/>
              <a:gd name="T3" fmla="*/ 4679950 h 4679950"/>
              <a:gd name="T4" fmla="*/ 0 w 6673850"/>
              <a:gd name="T5" fmla="*/ 2339975 h 4679950"/>
              <a:gd name="T6" fmla="*/ 3336925 w 6673850"/>
              <a:gd name="T7" fmla="*/ 0 h 46799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673850"/>
              <a:gd name="T13" fmla="*/ 0 h 4679950"/>
              <a:gd name="T14" fmla="*/ 6673850 w 6673850"/>
              <a:gd name="T15" fmla="*/ 4679950 h 46799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3850" h="4679950">
                <a:moveTo>
                  <a:pt x="185" y="379"/>
                </a:moveTo>
                <a:cubicBezTo>
                  <a:pt x="257" y="392"/>
                  <a:pt x="368" y="404"/>
                  <a:pt x="468" y="409"/>
                </a:cubicBezTo>
                <a:cubicBezTo>
                  <a:pt x="568" y="414"/>
                  <a:pt x="688" y="386"/>
                  <a:pt x="786" y="409"/>
                </a:cubicBezTo>
                <a:cubicBezTo>
                  <a:pt x="884" y="432"/>
                  <a:pt x="952" y="530"/>
                  <a:pt x="1058" y="545"/>
                </a:cubicBezTo>
                <a:cubicBezTo>
                  <a:pt x="1164" y="560"/>
                  <a:pt x="1277" y="522"/>
                  <a:pt x="1421" y="499"/>
                </a:cubicBezTo>
                <a:cubicBezTo>
                  <a:pt x="1565" y="476"/>
                  <a:pt x="1784" y="432"/>
                  <a:pt x="1920" y="409"/>
                </a:cubicBezTo>
                <a:cubicBezTo>
                  <a:pt x="2056" y="386"/>
                  <a:pt x="2177" y="386"/>
                  <a:pt x="2237" y="363"/>
                </a:cubicBezTo>
                <a:cubicBezTo>
                  <a:pt x="2297" y="340"/>
                  <a:pt x="2252" y="302"/>
                  <a:pt x="2282" y="272"/>
                </a:cubicBezTo>
                <a:cubicBezTo>
                  <a:pt x="2312" y="242"/>
                  <a:pt x="2381" y="220"/>
                  <a:pt x="2419" y="182"/>
                </a:cubicBezTo>
                <a:cubicBezTo>
                  <a:pt x="2457" y="144"/>
                  <a:pt x="2486" y="76"/>
                  <a:pt x="2509" y="46"/>
                </a:cubicBezTo>
                <a:cubicBezTo>
                  <a:pt x="2532" y="16"/>
                  <a:pt x="2525" y="0"/>
                  <a:pt x="2555" y="0"/>
                </a:cubicBezTo>
                <a:cubicBezTo>
                  <a:pt x="2585" y="0"/>
                  <a:pt x="2653" y="8"/>
                  <a:pt x="2691" y="46"/>
                </a:cubicBezTo>
                <a:cubicBezTo>
                  <a:pt x="2729" y="84"/>
                  <a:pt x="2713" y="204"/>
                  <a:pt x="2781" y="227"/>
                </a:cubicBezTo>
                <a:cubicBezTo>
                  <a:pt x="2849" y="250"/>
                  <a:pt x="3031" y="205"/>
                  <a:pt x="3099" y="182"/>
                </a:cubicBezTo>
                <a:cubicBezTo>
                  <a:pt x="3167" y="159"/>
                  <a:pt x="3152" y="91"/>
                  <a:pt x="3190" y="91"/>
                </a:cubicBezTo>
                <a:cubicBezTo>
                  <a:pt x="3228" y="91"/>
                  <a:pt x="3281" y="175"/>
                  <a:pt x="3326" y="182"/>
                </a:cubicBezTo>
                <a:cubicBezTo>
                  <a:pt x="3371" y="189"/>
                  <a:pt x="3419" y="102"/>
                  <a:pt x="3462" y="136"/>
                </a:cubicBezTo>
                <a:cubicBezTo>
                  <a:pt x="3505" y="170"/>
                  <a:pt x="3553" y="339"/>
                  <a:pt x="3585" y="385"/>
                </a:cubicBezTo>
                <a:cubicBezTo>
                  <a:pt x="3617" y="431"/>
                  <a:pt x="3625" y="409"/>
                  <a:pt x="3657" y="413"/>
                </a:cubicBezTo>
                <a:cubicBezTo>
                  <a:pt x="3689" y="417"/>
                  <a:pt x="3744" y="387"/>
                  <a:pt x="3779" y="409"/>
                </a:cubicBezTo>
                <a:cubicBezTo>
                  <a:pt x="3814" y="431"/>
                  <a:pt x="3862" y="500"/>
                  <a:pt x="3870" y="545"/>
                </a:cubicBezTo>
                <a:cubicBezTo>
                  <a:pt x="3878" y="590"/>
                  <a:pt x="3825" y="613"/>
                  <a:pt x="3825" y="681"/>
                </a:cubicBezTo>
                <a:cubicBezTo>
                  <a:pt x="3825" y="749"/>
                  <a:pt x="3887" y="864"/>
                  <a:pt x="3870" y="953"/>
                </a:cubicBezTo>
                <a:cubicBezTo>
                  <a:pt x="3853" y="1042"/>
                  <a:pt x="3784" y="1139"/>
                  <a:pt x="3723" y="1215"/>
                </a:cubicBezTo>
                <a:cubicBezTo>
                  <a:pt x="3662" y="1291"/>
                  <a:pt x="3535" y="1351"/>
                  <a:pt x="3501" y="1409"/>
                </a:cubicBezTo>
                <a:cubicBezTo>
                  <a:pt x="3467" y="1467"/>
                  <a:pt x="3523" y="1525"/>
                  <a:pt x="3521" y="1561"/>
                </a:cubicBezTo>
                <a:cubicBezTo>
                  <a:pt x="3519" y="1597"/>
                  <a:pt x="3510" y="1597"/>
                  <a:pt x="3489" y="1625"/>
                </a:cubicBezTo>
                <a:cubicBezTo>
                  <a:pt x="3468" y="1653"/>
                  <a:pt x="3433" y="1720"/>
                  <a:pt x="3395" y="1729"/>
                </a:cubicBezTo>
                <a:cubicBezTo>
                  <a:pt x="3357" y="1738"/>
                  <a:pt x="3310" y="1707"/>
                  <a:pt x="3259" y="1679"/>
                </a:cubicBezTo>
                <a:cubicBezTo>
                  <a:pt x="3208" y="1651"/>
                  <a:pt x="3122" y="1598"/>
                  <a:pt x="3089" y="1559"/>
                </a:cubicBezTo>
                <a:cubicBezTo>
                  <a:pt x="3056" y="1520"/>
                  <a:pt x="3057" y="1479"/>
                  <a:pt x="3061" y="1445"/>
                </a:cubicBezTo>
                <a:cubicBezTo>
                  <a:pt x="3065" y="1411"/>
                  <a:pt x="3088" y="1376"/>
                  <a:pt x="3111" y="1355"/>
                </a:cubicBezTo>
                <a:cubicBezTo>
                  <a:pt x="3134" y="1334"/>
                  <a:pt x="3169" y="1325"/>
                  <a:pt x="3197" y="1319"/>
                </a:cubicBezTo>
                <a:cubicBezTo>
                  <a:pt x="3225" y="1313"/>
                  <a:pt x="3250" y="1328"/>
                  <a:pt x="3280" y="1316"/>
                </a:cubicBezTo>
                <a:cubicBezTo>
                  <a:pt x="3310" y="1304"/>
                  <a:pt x="3350" y="1272"/>
                  <a:pt x="3377" y="1245"/>
                </a:cubicBezTo>
                <a:cubicBezTo>
                  <a:pt x="3404" y="1218"/>
                  <a:pt x="3418" y="1181"/>
                  <a:pt x="3443" y="1155"/>
                </a:cubicBezTo>
                <a:cubicBezTo>
                  <a:pt x="3468" y="1129"/>
                  <a:pt x="3506" y="1110"/>
                  <a:pt x="3529" y="1087"/>
                </a:cubicBezTo>
                <a:cubicBezTo>
                  <a:pt x="3552" y="1064"/>
                  <a:pt x="3575" y="1029"/>
                  <a:pt x="3579" y="1015"/>
                </a:cubicBezTo>
                <a:cubicBezTo>
                  <a:pt x="3583" y="1001"/>
                  <a:pt x="3566" y="1005"/>
                  <a:pt x="3555" y="1005"/>
                </a:cubicBezTo>
                <a:cubicBezTo>
                  <a:pt x="3544" y="1005"/>
                  <a:pt x="3530" y="1010"/>
                  <a:pt x="3513" y="1015"/>
                </a:cubicBezTo>
                <a:cubicBezTo>
                  <a:pt x="3496" y="1020"/>
                  <a:pt x="3487" y="1027"/>
                  <a:pt x="3451" y="1035"/>
                </a:cubicBezTo>
                <a:cubicBezTo>
                  <a:pt x="3415" y="1043"/>
                  <a:pt x="3341" y="1077"/>
                  <a:pt x="3297" y="1063"/>
                </a:cubicBezTo>
                <a:cubicBezTo>
                  <a:pt x="3253" y="1049"/>
                  <a:pt x="3215" y="1009"/>
                  <a:pt x="3190" y="953"/>
                </a:cubicBezTo>
                <a:cubicBezTo>
                  <a:pt x="3165" y="897"/>
                  <a:pt x="3181" y="752"/>
                  <a:pt x="3144" y="726"/>
                </a:cubicBezTo>
                <a:cubicBezTo>
                  <a:pt x="3107" y="700"/>
                  <a:pt x="3010" y="786"/>
                  <a:pt x="2965" y="799"/>
                </a:cubicBezTo>
                <a:cubicBezTo>
                  <a:pt x="2920" y="812"/>
                  <a:pt x="2894" y="815"/>
                  <a:pt x="2871" y="803"/>
                </a:cubicBezTo>
                <a:cubicBezTo>
                  <a:pt x="2848" y="791"/>
                  <a:pt x="2862" y="737"/>
                  <a:pt x="2827" y="726"/>
                </a:cubicBezTo>
                <a:cubicBezTo>
                  <a:pt x="2792" y="715"/>
                  <a:pt x="2721" y="716"/>
                  <a:pt x="2661" y="739"/>
                </a:cubicBezTo>
                <a:cubicBezTo>
                  <a:pt x="2601" y="762"/>
                  <a:pt x="2535" y="834"/>
                  <a:pt x="2464" y="862"/>
                </a:cubicBezTo>
                <a:cubicBezTo>
                  <a:pt x="2393" y="890"/>
                  <a:pt x="2297" y="922"/>
                  <a:pt x="2237" y="907"/>
                </a:cubicBezTo>
                <a:cubicBezTo>
                  <a:pt x="2177" y="892"/>
                  <a:pt x="2139" y="801"/>
                  <a:pt x="2101" y="771"/>
                </a:cubicBezTo>
                <a:cubicBezTo>
                  <a:pt x="2063" y="741"/>
                  <a:pt x="2063" y="733"/>
                  <a:pt x="2010" y="726"/>
                </a:cubicBezTo>
                <a:cubicBezTo>
                  <a:pt x="1957" y="719"/>
                  <a:pt x="1835" y="724"/>
                  <a:pt x="1783" y="726"/>
                </a:cubicBezTo>
                <a:cubicBezTo>
                  <a:pt x="1731" y="728"/>
                  <a:pt x="1724" y="725"/>
                  <a:pt x="1697" y="741"/>
                </a:cubicBezTo>
                <a:cubicBezTo>
                  <a:pt x="1670" y="757"/>
                  <a:pt x="1629" y="793"/>
                  <a:pt x="1621" y="821"/>
                </a:cubicBezTo>
                <a:cubicBezTo>
                  <a:pt x="1613" y="849"/>
                  <a:pt x="1628" y="862"/>
                  <a:pt x="1647" y="907"/>
                </a:cubicBezTo>
                <a:cubicBezTo>
                  <a:pt x="1666" y="952"/>
                  <a:pt x="1715" y="1029"/>
                  <a:pt x="1738" y="1089"/>
                </a:cubicBezTo>
                <a:cubicBezTo>
                  <a:pt x="1761" y="1149"/>
                  <a:pt x="1738" y="1194"/>
                  <a:pt x="1783" y="1270"/>
                </a:cubicBezTo>
                <a:cubicBezTo>
                  <a:pt x="1828" y="1346"/>
                  <a:pt x="1957" y="1475"/>
                  <a:pt x="2010" y="1543"/>
                </a:cubicBezTo>
                <a:cubicBezTo>
                  <a:pt x="2063" y="1611"/>
                  <a:pt x="2085" y="1633"/>
                  <a:pt x="2101" y="1679"/>
                </a:cubicBezTo>
                <a:cubicBezTo>
                  <a:pt x="2117" y="1725"/>
                  <a:pt x="2104" y="1782"/>
                  <a:pt x="2103" y="1819"/>
                </a:cubicBezTo>
                <a:cubicBezTo>
                  <a:pt x="2102" y="1856"/>
                  <a:pt x="2103" y="1877"/>
                  <a:pt x="2095" y="1899"/>
                </a:cubicBezTo>
                <a:cubicBezTo>
                  <a:pt x="2087" y="1921"/>
                  <a:pt x="2064" y="1933"/>
                  <a:pt x="2055" y="1949"/>
                </a:cubicBezTo>
                <a:cubicBezTo>
                  <a:pt x="2046" y="1965"/>
                  <a:pt x="2029" y="1986"/>
                  <a:pt x="2041" y="1993"/>
                </a:cubicBezTo>
                <a:cubicBezTo>
                  <a:pt x="2053" y="2000"/>
                  <a:pt x="2094" y="1989"/>
                  <a:pt x="2127" y="1989"/>
                </a:cubicBezTo>
                <a:cubicBezTo>
                  <a:pt x="2160" y="1989"/>
                  <a:pt x="2211" y="1987"/>
                  <a:pt x="2237" y="1996"/>
                </a:cubicBezTo>
                <a:cubicBezTo>
                  <a:pt x="2263" y="2005"/>
                  <a:pt x="2283" y="2015"/>
                  <a:pt x="2282" y="2041"/>
                </a:cubicBezTo>
                <a:cubicBezTo>
                  <a:pt x="2281" y="2067"/>
                  <a:pt x="2252" y="2123"/>
                  <a:pt x="2231" y="2153"/>
                </a:cubicBezTo>
                <a:cubicBezTo>
                  <a:pt x="2210" y="2183"/>
                  <a:pt x="2161" y="2192"/>
                  <a:pt x="2155" y="2219"/>
                </a:cubicBezTo>
                <a:cubicBezTo>
                  <a:pt x="2149" y="2246"/>
                  <a:pt x="2193" y="2289"/>
                  <a:pt x="2192" y="2314"/>
                </a:cubicBezTo>
                <a:cubicBezTo>
                  <a:pt x="2191" y="2339"/>
                  <a:pt x="2164" y="2351"/>
                  <a:pt x="2151" y="2369"/>
                </a:cubicBezTo>
                <a:cubicBezTo>
                  <a:pt x="2138" y="2387"/>
                  <a:pt x="2138" y="2410"/>
                  <a:pt x="2115" y="2421"/>
                </a:cubicBezTo>
                <a:cubicBezTo>
                  <a:pt x="2092" y="2432"/>
                  <a:pt x="2113" y="2383"/>
                  <a:pt x="2013" y="2433"/>
                </a:cubicBezTo>
                <a:cubicBezTo>
                  <a:pt x="1913" y="2483"/>
                  <a:pt x="1595" y="2697"/>
                  <a:pt x="1511" y="2722"/>
                </a:cubicBezTo>
                <a:cubicBezTo>
                  <a:pt x="1427" y="2747"/>
                  <a:pt x="1519" y="2647"/>
                  <a:pt x="1511" y="2586"/>
                </a:cubicBezTo>
                <a:cubicBezTo>
                  <a:pt x="1503" y="2525"/>
                  <a:pt x="1504" y="2427"/>
                  <a:pt x="1466" y="2359"/>
                </a:cubicBezTo>
                <a:cubicBezTo>
                  <a:pt x="1428" y="2291"/>
                  <a:pt x="1338" y="2231"/>
                  <a:pt x="1285" y="2178"/>
                </a:cubicBezTo>
                <a:cubicBezTo>
                  <a:pt x="1232" y="2125"/>
                  <a:pt x="1216" y="2086"/>
                  <a:pt x="1148" y="2041"/>
                </a:cubicBezTo>
                <a:cubicBezTo>
                  <a:pt x="1080" y="1996"/>
                  <a:pt x="943" y="1948"/>
                  <a:pt x="876" y="1905"/>
                </a:cubicBezTo>
                <a:cubicBezTo>
                  <a:pt x="809" y="1862"/>
                  <a:pt x="806" y="1790"/>
                  <a:pt x="745" y="1785"/>
                </a:cubicBezTo>
                <a:cubicBezTo>
                  <a:pt x="684" y="1780"/>
                  <a:pt x="578" y="1917"/>
                  <a:pt x="509" y="1877"/>
                </a:cubicBezTo>
                <a:cubicBezTo>
                  <a:pt x="440" y="1837"/>
                  <a:pt x="379" y="1651"/>
                  <a:pt x="332" y="1543"/>
                </a:cubicBezTo>
                <a:cubicBezTo>
                  <a:pt x="285" y="1435"/>
                  <a:pt x="273" y="1407"/>
                  <a:pt x="225" y="1229"/>
                </a:cubicBezTo>
                <a:cubicBezTo>
                  <a:pt x="177" y="1051"/>
                  <a:pt x="77" y="628"/>
                  <a:pt x="41" y="475"/>
                </a:cubicBezTo>
                <a:cubicBezTo>
                  <a:pt x="5" y="322"/>
                  <a:pt x="0" y="333"/>
                  <a:pt x="11" y="311"/>
                </a:cubicBezTo>
                <a:cubicBezTo>
                  <a:pt x="22" y="289"/>
                  <a:pt x="76" y="334"/>
                  <a:pt x="105" y="345"/>
                </a:cubicBezTo>
                <a:cubicBezTo>
                  <a:pt x="134" y="356"/>
                  <a:pt x="168" y="372"/>
                  <a:pt x="185" y="379"/>
                </a:cubicBezTo>
                <a:close/>
              </a:path>
            </a:pathLst>
          </a:custGeom>
          <a:solidFill>
            <a:srgbClr val="BBE0E3">
              <a:alpha val="54901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6299200"/>
            <a:ext cx="9069387" cy="1260475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mtClean="0">
                <a:solidFill>
                  <a:schemeClr val="bg1"/>
                </a:solidFill>
              </a:rPr>
              <a:t>Porte fortifiée de l'oppidum</a:t>
            </a:r>
          </a:p>
        </p:txBody>
      </p:sp>
      <p:pic>
        <p:nvPicPr>
          <p:cNvPr id="20483" name="Picture 4" descr="maquett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80625" cy="69754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592388" y="7092950"/>
            <a:ext cx="68405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2400"/>
              <a:t>Maquette d’un partie des fortifications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aquett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735263" y="6948488"/>
            <a:ext cx="568960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2400"/>
              <a:t>Maquette d’une porte côté extérieur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maquett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576263" y="7145338"/>
            <a:ext cx="907256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2000"/>
              <a:t>Maquette d’une porte, côté intérieur. On voit le remblai tout le long du rempart.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AQUETTE VU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aquett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0"/>
            <a:ext cx="517525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1"/>
          <p:cNvSpPr txBox="1">
            <a:spLocks noChangeArrowheads="1"/>
          </p:cNvSpPr>
          <p:nvPr/>
        </p:nvSpPr>
        <p:spPr bwMode="auto">
          <a:xfrm>
            <a:off x="6911975" y="7102475"/>
            <a:ext cx="27447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La route était empierrée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278</Words>
  <Application>Microsoft Office PowerPoint</Application>
  <PresentationFormat>Personnalisé</PresentationFormat>
  <Paragraphs>63</Paragraphs>
  <Slides>27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Microsoft YaHei</vt:lpstr>
      <vt:lpstr>Times New Roman</vt:lpstr>
      <vt:lpstr>Arial Unicode MS</vt:lpstr>
      <vt:lpstr>Thème Office</vt:lpstr>
      <vt:lpstr>Modèle par défaut</vt:lpstr>
      <vt:lpstr>L'oppidum celte du Mont Vully</vt:lpstr>
      <vt:lpstr>Le site a livré des traces depuis la fin du Paléolithique  </vt:lpstr>
      <vt:lpstr>Il a peut-être déjà été fortifié durant la première  partie de l'âge du Fer.                                       </vt:lpstr>
      <vt:lpstr>Oppidum celtique lors de sa plus grande extension, 1er siècle av. J.-C</vt:lpstr>
      <vt:lpstr>Porte fortifiée de l'oppidum</vt:lpstr>
      <vt:lpstr>Présentation PowerPoint</vt:lpstr>
      <vt:lpstr>Présentation PowerPoint</vt:lpstr>
      <vt:lpstr>Présentation PowerPoint</vt:lpstr>
      <vt:lpstr>Présentation PowerPoint</vt:lpstr>
      <vt:lpstr>Fouilles du Mont Vully</vt:lpstr>
      <vt:lpstr>Présentation PowerPoint</vt:lpstr>
      <vt:lpstr>Un rempart de bois, de pierres et de terre…</vt:lpstr>
      <vt:lpstr>Fouilles de 1962</vt:lpstr>
      <vt:lpstr>Fouilles de 1980</vt:lpstr>
      <vt:lpstr>1981</vt:lpstr>
      <vt:lpstr>1981</vt:lpstr>
      <vt:lpstr>1983-1984</vt:lpstr>
      <vt:lpstr>2001</vt:lpstr>
      <vt:lpstr>Présentation PowerPoint</vt:lpstr>
      <vt:lpstr>L'intérieur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Nouvelle utilisation du site pendant la Première guerre mondiale  1914 - 1918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L'oppidum celte du Mont Vully</dc:title>
  <dc:creator>Favre Zeiser Nancy</dc:creator>
  <cp:lastModifiedBy>Favre Zeiser Nancy</cp:lastModifiedBy>
  <cp:revision>24</cp:revision>
  <cp:lastPrinted>1601-01-01T00:00:00Z</cp:lastPrinted>
  <dcterms:created xsi:type="dcterms:W3CDTF">2012-10-31T18:14:26Z</dcterms:created>
  <dcterms:modified xsi:type="dcterms:W3CDTF">2023-01-24T10:51:31Z</dcterms:modified>
</cp:coreProperties>
</file>