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6" r:id="rId9"/>
    <p:sldId id="265" r:id="rId10"/>
    <p:sldId id="263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3863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005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939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027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444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231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7708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638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9762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1214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5686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3ECE3-688A-46B2-ACE0-534A60955C80}" type="datetimeFigureOut">
              <a:rPr lang="fr-CH" smtClean="0"/>
              <a:t>21.07.2014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3613-7CE1-410F-B0A6-B19F7B2E0B4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4805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>
                <a:latin typeface="Garamond" pitchFamily="18" charset="0"/>
              </a:rPr>
              <a:t>Objets en fer</a:t>
            </a:r>
            <a:br>
              <a:rPr lang="fr-CH" dirty="0" smtClean="0">
                <a:latin typeface="Garamond" pitchFamily="18" charset="0"/>
              </a:rPr>
            </a:br>
            <a:r>
              <a:rPr lang="fr-CH" dirty="0" smtClean="0">
                <a:latin typeface="Garamond" pitchFamily="18" charset="0"/>
              </a:rPr>
              <a:t>datant de </a:t>
            </a:r>
            <a:r>
              <a:rPr lang="fr-CH" dirty="0" smtClean="0">
                <a:latin typeface="Garamond" pitchFamily="18" charset="0"/>
              </a:rPr>
              <a:t>l’âge </a:t>
            </a:r>
            <a:r>
              <a:rPr lang="fr-CH" dirty="0" smtClean="0">
                <a:latin typeface="Garamond" pitchFamily="18" charset="0"/>
              </a:rPr>
              <a:t>du </a:t>
            </a:r>
            <a:r>
              <a:rPr lang="fr-CH" dirty="0" smtClean="0">
                <a:latin typeface="Garamond" pitchFamily="18" charset="0"/>
              </a:rPr>
              <a:t>Fer</a:t>
            </a:r>
            <a:endParaRPr lang="fr-CH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42052"/>
              </p:ext>
            </p:extLst>
          </p:nvPr>
        </p:nvGraphicFramePr>
        <p:xfrm>
          <a:off x="1763688" y="2276872"/>
          <a:ext cx="5897880" cy="1966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95"/>
                <a:gridCol w="5290185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Métallurgie      Objets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en fer     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              Crédits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photographiques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1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2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©SAEF/AAFR, </a:t>
                      </a: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</a:rPr>
                        <a:t>Fribourg (2 photos)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3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©Laténium, Neuchâtel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4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CC </a:t>
                      </a:r>
                      <a:r>
                        <a:rPr lang="fr-CH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Rosemania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5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©Laténium, Neuchâtel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6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©SAEF/AAFR, Fribourg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7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©SAEF/AAFR, Fribourg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p. 8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©SAEF/AAFR, Fribourg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p.9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smtClean="0">
                          <a:solidFill>
                            <a:schemeClr val="tx1"/>
                          </a:solidFill>
                          <a:effectLst/>
                        </a:rPr>
                        <a:t>©SAEF/AAFR, Fribourg</a:t>
                      </a:r>
                      <a:endParaRPr lang="fr-CH" sz="110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8"/>
          <a:stretch/>
        </p:blipFill>
        <p:spPr bwMode="auto">
          <a:xfrm>
            <a:off x="5508104" y="12220"/>
            <a:ext cx="2430727" cy="472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43975" y="4941168"/>
            <a:ext cx="41589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Garamond" pitchFamily="18" charset="0"/>
              </a:rPr>
              <a:t>Poignard en acier</a:t>
            </a:r>
          </a:p>
          <a:p>
            <a:r>
              <a:rPr lang="fr-CH" dirty="0" smtClean="0">
                <a:latin typeface="Garamond" pitchFamily="18" charset="0"/>
              </a:rPr>
              <a:t>Il s’agit peut-être d’une offrande jetée dans le lac.</a:t>
            </a:r>
          </a:p>
          <a:p>
            <a:r>
              <a:rPr lang="fr-CH" dirty="0" smtClean="0">
                <a:latin typeface="Garamond" pitchFamily="18" charset="0"/>
              </a:rPr>
              <a:t>Estavayer-le-Lac (FR), 650-550 avant J.-C.</a:t>
            </a:r>
          </a:p>
          <a:p>
            <a:endParaRPr lang="fr-CH" dirty="0">
              <a:latin typeface="Garamond" pitchFamily="18" charset="0"/>
            </a:endParaRPr>
          </a:p>
        </p:txBody>
      </p:sp>
      <p:pic>
        <p:nvPicPr>
          <p:cNvPr id="1026" name="Picture 2" descr="G:\CIIP Histoire\Thème 7\7DVD\SAEF\Estavayer-le-lac_poignard_fourrea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6"/>
            <a:ext cx="4323406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Histoire Romandie\Thèmes\Photo\Préhistoire\Laténium\La Tène\3.Epées La Tène.PH-MUS-MOB-386-6-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6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64088" y="4454624"/>
            <a:ext cx="33123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Garamond" pitchFamily="18" charset="0"/>
              </a:rPr>
              <a:t>Epées celtiques</a:t>
            </a:r>
          </a:p>
          <a:p>
            <a:r>
              <a:rPr lang="fr-CH" dirty="0" smtClean="0">
                <a:latin typeface="Garamond" pitchFamily="18" charset="0"/>
              </a:rPr>
              <a:t>La </a:t>
            </a:r>
            <a:r>
              <a:rPr lang="fr-CH" dirty="0" err="1" smtClean="0">
                <a:latin typeface="Garamond" pitchFamily="18" charset="0"/>
              </a:rPr>
              <a:t>Tène</a:t>
            </a:r>
            <a:r>
              <a:rPr lang="fr-CH" dirty="0" smtClean="0">
                <a:latin typeface="Garamond" pitchFamily="18" charset="0"/>
              </a:rPr>
              <a:t> (NE) 3</a:t>
            </a:r>
            <a:r>
              <a:rPr lang="fr-CH" baseline="30000" dirty="0" smtClean="0">
                <a:latin typeface="Garamond" pitchFamily="18" charset="0"/>
              </a:rPr>
              <a:t>e</a:t>
            </a:r>
            <a:r>
              <a:rPr lang="fr-CH" dirty="0" smtClean="0">
                <a:latin typeface="Garamond" pitchFamily="18" charset="0"/>
              </a:rPr>
              <a:t> siècle avant J.-C.</a:t>
            </a:r>
          </a:p>
          <a:p>
            <a:endParaRPr lang="fr-CH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084168" y="2105561"/>
            <a:ext cx="24746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latin typeface="Garamond" pitchFamily="18" charset="0"/>
              </a:rPr>
              <a:t>Casque d’apparat en fer, bronze, or, argent et corail</a:t>
            </a:r>
          </a:p>
          <a:p>
            <a:pPr algn="ctr"/>
            <a:r>
              <a:rPr lang="fr-CH" dirty="0" smtClean="0">
                <a:latin typeface="Garamond" pitchFamily="18" charset="0"/>
              </a:rPr>
              <a:t>Agris (France) </a:t>
            </a:r>
            <a:r>
              <a:rPr lang="fr-CH" dirty="0">
                <a:latin typeface="Garamond" pitchFamily="18" charset="0"/>
              </a:rPr>
              <a:t>4</a:t>
            </a:r>
            <a:r>
              <a:rPr lang="fr-CH" baseline="30000" dirty="0" smtClean="0">
                <a:latin typeface="Garamond" pitchFamily="18" charset="0"/>
              </a:rPr>
              <a:t>e</a:t>
            </a:r>
            <a:r>
              <a:rPr lang="fr-CH" dirty="0" smtClean="0">
                <a:latin typeface="Garamond" pitchFamily="18" charset="0"/>
              </a:rPr>
              <a:t> siècle avant J.-C.</a:t>
            </a:r>
          </a:p>
          <a:p>
            <a:endParaRPr lang="fr-CH" dirty="0">
              <a:latin typeface="Garamond" pitchFamily="18" charset="0"/>
            </a:endParaRPr>
          </a:p>
        </p:txBody>
      </p:sp>
      <p:pic>
        <p:nvPicPr>
          <p:cNvPr id="1028" name="Picture 4" descr="C:\Users\Madeleine\Dropbox\CIIP Histoire\Demandes droits\Tableau droits thème 06 nouveau\Images sources thème 7\DVD\6DVD10bis_Parade_helm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2"/>
          <a:stretch/>
        </p:blipFill>
        <p:spPr bwMode="auto">
          <a:xfrm>
            <a:off x="-1" y="38107"/>
            <a:ext cx="5682078" cy="67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Histoire Romandie\Thèmes\Photo\Préhistoire\Laténium\La Tène\2. Faux La Tè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301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51961" y="4869160"/>
            <a:ext cx="32403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 smtClean="0">
                <a:latin typeface="Garamond" pitchFamily="18" charset="0"/>
              </a:rPr>
              <a:t>Faux</a:t>
            </a:r>
          </a:p>
          <a:p>
            <a:r>
              <a:rPr lang="fr-CH" dirty="0" smtClean="0">
                <a:latin typeface="Garamond" pitchFamily="18" charset="0"/>
              </a:rPr>
              <a:t>La </a:t>
            </a:r>
            <a:r>
              <a:rPr lang="fr-CH" dirty="0" err="1" smtClean="0">
                <a:latin typeface="Garamond" pitchFamily="18" charset="0"/>
              </a:rPr>
              <a:t>Tène</a:t>
            </a:r>
            <a:r>
              <a:rPr lang="fr-CH" dirty="0" smtClean="0">
                <a:latin typeface="Garamond" pitchFamily="18" charset="0"/>
              </a:rPr>
              <a:t> (NE) 3</a:t>
            </a:r>
            <a:r>
              <a:rPr lang="fr-CH" baseline="30000" dirty="0" smtClean="0">
                <a:latin typeface="Garamond" pitchFamily="18" charset="0"/>
              </a:rPr>
              <a:t>e</a:t>
            </a:r>
            <a:r>
              <a:rPr lang="fr-CH" dirty="0" smtClean="0">
                <a:latin typeface="Garamond" pitchFamily="18" charset="0"/>
              </a:rPr>
              <a:t> siècle avant J.-C</a:t>
            </a:r>
            <a:r>
              <a:rPr lang="fr-CH" sz="1200" dirty="0" smtClean="0">
                <a:latin typeface="Garamond" pitchFamily="18" charset="0"/>
              </a:rPr>
              <a:t>.</a:t>
            </a:r>
          </a:p>
          <a:p>
            <a:endParaRPr lang="fr-CH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Histoire Romandie\Photos\SAEF\Divers Age des métaux et romains\Sevaz_lim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11665"/>
            <a:ext cx="587031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46066" y="5013176"/>
            <a:ext cx="38884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dirty="0">
                <a:latin typeface="Garamond" pitchFamily="18" charset="0"/>
              </a:rPr>
              <a:t>L</a:t>
            </a:r>
            <a:r>
              <a:rPr lang="fr-CH" sz="3200" dirty="0" smtClean="0">
                <a:latin typeface="Garamond" pitchFamily="18" charset="0"/>
              </a:rPr>
              <a:t>imes</a:t>
            </a:r>
          </a:p>
          <a:p>
            <a:r>
              <a:rPr lang="fr-CH" dirty="0" err="1" smtClean="0">
                <a:latin typeface="Garamond" pitchFamily="18" charset="0"/>
              </a:rPr>
              <a:t>Sévaz</a:t>
            </a:r>
            <a:r>
              <a:rPr lang="fr-CH" dirty="0" smtClean="0">
                <a:latin typeface="Garamond" pitchFamily="18" charset="0"/>
              </a:rPr>
              <a:t> (FR),5</a:t>
            </a:r>
            <a:r>
              <a:rPr lang="fr-CH" baseline="30000" dirty="0" smtClean="0">
                <a:latin typeface="Garamond" pitchFamily="18" charset="0"/>
              </a:rPr>
              <a:t>e</a:t>
            </a:r>
            <a:r>
              <a:rPr lang="fr-CH" dirty="0" smtClean="0">
                <a:latin typeface="Garamond" pitchFamily="18" charset="0"/>
              </a:rPr>
              <a:t> siècle avant J.-C</a:t>
            </a:r>
            <a:r>
              <a:rPr lang="fr-CH" sz="1200" dirty="0" smtClean="0">
                <a:latin typeface="Garamond" pitchFamily="18" charset="0"/>
              </a:rPr>
              <a:t>.</a:t>
            </a:r>
          </a:p>
          <a:p>
            <a:endParaRPr lang="fr-CH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272808" cy="48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5736" y="57168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F</a:t>
            </a:r>
            <a:r>
              <a:rPr lang="fr-CH" dirty="0" smtClean="0"/>
              <a:t>ibules, </a:t>
            </a:r>
            <a:r>
              <a:rPr lang="fr-CH" dirty="0" err="1" smtClean="0"/>
              <a:t>Châbles</a:t>
            </a:r>
            <a:r>
              <a:rPr lang="fr-CH" dirty="0" smtClean="0"/>
              <a:t> (FR), 150-80 avant J.-C.</a:t>
            </a:r>
            <a:endParaRPr lang="fr-CH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338250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Fer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8084577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Bronze</a:t>
            </a:r>
            <a:endParaRPr lang="fr-CH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27584" y="3109609"/>
            <a:ext cx="1152128" cy="457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6" idx="3"/>
          </p:cNvCxnSpPr>
          <p:nvPr/>
        </p:nvCxnSpPr>
        <p:spPr>
          <a:xfrm>
            <a:off x="827584" y="3567175"/>
            <a:ext cx="2012598" cy="339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364088" y="2317522"/>
            <a:ext cx="27958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9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IIP Histoire\Thème 7\7DVD\SAEF\bu-con_chasseur_fig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2" y="-74712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600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Epée, Bulle (FR)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085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0"/>
            <a:ext cx="4575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11188" y="5683250"/>
            <a:ext cx="25923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H" altLang="fr-FR" sz="1800"/>
              <a:t>Reconstitution d’une épée de l’Age du fer</a:t>
            </a:r>
          </a:p>
        </p:txBody>
      </p:sp>
    </p:spTree>
    <p:extLst>
      <p:ext uri="{BB962C8B-B14F-4D97-AF65-F5344CB8AC3E}">
        <p14:creationId xmlns:p14="http://schemas.microsoft.com/office/powerpoint/2010/main" val="195417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181</Words>
  <Application>Microsoft Office PowerPoint</Application>
  <PresentationFormat>Affichage à l'écran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Objets en fer datant de l’âge du Fer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Objets en fer</dc:title>
  <dc:creator>HP</dc:creator>
  <cp:lastModifiedBy>Madeleine</cp:lastModifiedBy>
  <cp:revision>19</cp:revision>
  <dcterms:created xsi:type="dcterms:W3CDTF">2013-03-06T08:59:30Z</dcterms:created>
  <dcterms:modified xsi:type="dcterms:W3CDTF">2014-07-21T14:08:15Z</dcterms:modified>
</cp:coreProperties>
</file>