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sldIdLst>
    <p:sldId id="256" r:id="rId2"/>
    <p:sldId id="287" r:id="rId3"/>
    <p:sldId id="280" r:id="rId4"/>
    <p:sldId id="293" r:id="rId5"/>
    <p:sldId id="288" r:id="rId6"/>
    <p:sldId id="286" r:id="rId7"/>
    <p:sldId id="267" r:id="rId8"/>
    <p:sldId id="282" r:id="rId9"/>
    <p:sldId id="265" r:id="rId10"/>
    <p:sldId id="296" r:id="rId11"/>
    <p:sldId id="292" r:id="rId12"/>
    <p:sldId id="266" r:id="rId13"/>
    <p:sldId id="294" r:id="rId14"/>
    <p:sldId id="268" r:id="rId15"/>
    <p:sldId id="270" r:id="rId16"/>
    <p:sldId id="269" r:id="rId17"/>
    <p:sldId id="289" r:id="rId18"/>
    <p:sldId id="295" r:id="rId19"/>
    <p:sldId id="290" r:id="rId20"/>
    <p:sldId id="273" r:id="rId21"/>
    <p:sldId id="279" r:id="rId22"/>
    <p:sldId id="281" r:id="rId23"/>
    <p:sldId id="291" r:id="rId24"/>
    <p:sldId id="283" r:id="rId25"/>
    <p:sldId id="284" r:id="rId26"/>
    <p:sldId id="264" r:id="rId27"/>
    <p:sldId id="278" r:id="rId28"/>
    <p:sldId id="271" r:id="rId29"/>
    <p:sldId id="257" r:id="rId30"/>
    <p:sldId id="258" r:id="rId31"/>
    <p:sldId id="259" r:id="rId32"/>
    <p:sldId id="260" r:id="rId33"/>
    <p:sldId id="275" r:id="rId34"/>
    <p:sldId id="276" r:id="rId35"/>
    <p:sldId id="277" r:id="rId36"/>
    <p:sldId id="272" r:id="rId37"/>
    <p:sldId id="261" r:id="rId38"/>
    <p:sldId id="262" r:id="rId39"/>
    <p:sldId id="263" r:id="rId40"/>
    <p:sldId id="274" r:id="rId41"/>
    <p:sldId id="285" r:id="rId4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E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284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A9D1510-1D1E-4B55-9B8A-5334617D563A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4A834B1B-6062-4DB6-8A56-3EC92D97DEEE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1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450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66516AA6-E411-4C88-AD88-54770FC17670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26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8E9F0F2C-5384-4C04-989C-018892778FA1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29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EFB07FCE-38CF-4D1A-9071-0AE0127F54C4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30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DDF518B0-1B1A-48FA-A2C4-E2C8CAB99BF6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31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8DC2C1C6-2CD4-4408-8587-D2960B99912C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32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344C4FA5-5E5B-4D88-9963-7E4D01ED4C96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37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4E5232BB-2FA9-4C8D-BF51-8725B7935430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38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4B9CD0BE-35D2-4AD2-A5CB-30B84140468D}" type="slidenum">
              <a:rPr lang="fr-CH" altLang="fr-FR" sz="1400">
                <a:ea typeface="Microsoft YaHei" panose="020B0503020204020204" pitchFamily="34" charset="-122"/>
              </a:rPr>
              <a:pPr eaLnBrk="1">
                <a:spcBef>
                  <a:spcPct val="0"/>
                </a:spcBef>
              </a:pPr>
              <a:t>39</a:t>
            </a:fld>
            <a:endParaRPr lang="fr-CH" altLang="fr-FR" sz="1400">
              <a:ea typeface="Microsoft YaHei" panose="020B0503020204020204" pitchFamily="34" charset="-122"/>
            </a:endParaRPr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07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1473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421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456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8745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76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3325" y="1768475"/>
            <a:ext cx="4359275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872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031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143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1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048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2038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9362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Microsoft YaHei" charset="0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Microsoft YaHei" charset="0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Microsoft YaHei" charset="0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Microsoft YaHei" charset="0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Microsoft YaHei" charset="0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Microsoft YaHei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ommons.wikimedia.org/wiki/File:Parure_%C3%A2ge_du_bronze.jpg?uselang=f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old_bracelet_Dunavecse.jpg?uselang=fr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oneTexte 1"/>
          <p:cNvSpPr txBox="1">
            <a:spLocks noChangeArrowheads="1"/>
          </p:cNvSpPr>
          <p:nvPr/>
        </p:nvSpPr>
        <p:spPr bwMode="auto">
          <a:xfrm>
            <a:off x="1439863" y="107950"/>
            <a:ext cx="74168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3600">
                <a:solidFill>
                  <a:srgbClr val="000000"/>
                </a:solidFill>
              </a:rPr>
              <a:t>Quelques objets en bronze, en or et en étain de l'âge des métaux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3600">
                <a:solidFill>
                  <a:srgbClr val="000000"/>
                </a:solidFill>
              </a:rPr>
              <a:t>«Ici»</a:t>
            </a:r>
          </a:p>
          <a:p>
            <a:pPr eaLnBrk="1"/>
            <a:endParaRPr lang="fr-CH" altLang="fr-FR"/>
          </a:p>
        </p:txBody>
      </p: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5310188" y="2111375"/>
            <a:ext cx="38877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Objets en or de la nécropole de Varna (-4600 avant J.C), Bulgarie</a:t>
            </a:r>
          </a:p>
        </p:txBody>
      </p:sp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419475"/>
            <a:ext cx="5189537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C:\Users\dominique\Desktop\Or_de_Varna_-_Bijoux_CC Yelkrokoya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124075"/>
            <a:ext cx="48053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0"/>
            <a:ext cx="55451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588" y="4591050"/>
            <a:ext cx="503872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u="sng"/>
              <a:t>Anneaux « valaisans » en bronze de l’Âge du Fer (6</a:t>
            </a:r>
            <a:r>
              <a:rPr lang="fr-CH" altLang="fr-FR" u="sng" baseline="30000"/>
              <a:t>ème</a:t>
            </a:r>
            <a:r>
              <a:rPr lang="fr-CH" altLang="fr-FR" u="sng"/>
              <a:t>, 2-1</a:t>
            </a:r>
            <a:r>
              <a:rPr lang="fr-CH" altLang="fr-FR" u="sng" baseline="30000"/>
              <a:t>er</a:t>
            </a:r>
            <a:r>
              <a:rPr lang="fr-CH" altLang="fr-FR" u="sng"/>
              <a:t> s. av. J.-C.). Au centre à droite, des anneaux à têtes de serpent ; ces derniers étaient portés exclusivement par les femmes de la tribu des Sédunes. Diamètre de l’anneau au premier plan 10.5 cm.</a:t>
            </a:r>
            <a:endParaRPr lang="fr-CH" altLang="fr-FR"/>
          </a:p>
          <a:p>
            <a:r>
              <a:rPr lang="fr-CH" altLang="fr-FR"/>
              <a:t> </a:t>
            </a:r>
          </a:p>
          <a:p>
            <a:r>
              <a:rPr lang="fr-CH" altLang="fr-FR"/>
              <a:t>Anneaux de chevilles et bracelets. Bijoux en bronze de l'Age du Fer © Heinz Preisig, Musées cantonaux, Sion</a:t>
            </a:r>
          </a:p>
        </p:txBody>
      </p:sp>
      <p:sp>
        <p:nvSpPr>
          <p:cNvPr id="11268" name="ZoneTexte 2"/>
          <p:cNvSpPr txBox="1">
            <a:spLocks noChangeArrowheads="1"/>
          </p:cNvSpPr>
          <p:nvPr/>
        </p:nvSpPr>
        <p:spPr bwMode="auto">
          <a:xfrm>
            <a:off x="360363" y="1331913"/>
            <a:ext cx="38163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000"/>
              <a:t>Anneaux de chevilles et bracelets</a:t>
            </a:r>
          </a:p>
          <a:p>
            <a:r>
              <a:rPr lang="fr-CH" altLang="fr-FR" sz="2000"/>
              <a:t>Au centre à droite, des anneaux à têtes de serpent ; ces derniers étaient portés exclusivement par les femmes de la tribu des Sédunes.</a:t>
            </a:r>
          </a:p>
          <a:p>
            <a:r>
              <a:rPr lang="fr-CH" altLang="fr-FR"/>
              <a:t>Valais, 2</a:t>
            </a:r>
            <a:r>
              <a:rPr lang="fr-CH" altLang="fr-FR" baseline="30000"/>
              <a:t>e</a:t>
            </a:r>
            <a:r>
              <a:rPr lang="fr-CH" altLang="fr-FR"/>
              <a:t>-1</a:t>
            </a:r>
            <a:r>
              <a:rPr lang="fr-CH" altLang="fr-FR" baseline="30000"/>
              <a:t>er</a:t>
            </a:r>
            <a:r>
              <a:rPr lang="fr-CH" altLang="fr-FR"/>
              <a:t> siècle avant J.-C.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ropbox\CIIP Histoire\EN COURS\MS\demandes images\Rumine\reçues déc 13\AA2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0"/>
            <a:ext cx="61420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1"/>
          <p:cNvSpPr txBox="1">
            <a:spLocks noChangeArrowheads="1"/>
          </p:cNvSpPr>
          <p:nvPr/>
        </p:nvSpPr>
        <p:spPr bwMode="auto">
          <a:xfrm>
            <a:off x="647700" y="6089650"/>
            <a:ext cx="29527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Seau</a:t>
            </a:r>
          </a:p>
          <a:p>
            <a:r>
              <a:rPr lang="fr-CH" altLang="fr-FR"/>
              <a:t>Le Mormont (VD)</a:t>
            </a:r>
          </a:p>
          <a:p>
            <a:r>
              <a:rPr lang="fr-CH" altLang="fr-FR"/>
              <a:t>~100 avant J.-C.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CIIP Histoire\Thème 7\7DVD\SAEF\Greng_eping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639763"/>
            <a:ext cx="72580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Epingles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Greng (FR</a:t>
            </a:r>
            <a:r>
              <a:rPr lang="fr-CH" altLang="fr-FR" sz="1600"/>
              <a:t>), ~1200 avant J.-C.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ropbox\CIIP Histoire\EN COURS\MS\demandes images\Rumine\reçues déc 13\AA88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6048375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ZoneTexte 1"/>
          <p:cNvSpPr txBox="1">
            <a:spLocks noChangeArrowheads="1"/>
          </p:cNvSpPr>
          <p:nvPr/>
        </p:nvSpPr>
        <p:spPr bwMode="auto">
          <a:xfrm>
            <a:off x="6408738" y="6083300"/>
            <a:ext cx="30956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Epingles</a:t>
            </a:r>
          </a:p>
          <a:p>
            <a:r>
              <a:rPr lang="fr-CH" altLang="fr-FR"/>
              <a:t>Chevroux (VD)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IIP Histoire\Thème 7\7DVD\SAEF\Bussy_fibule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39750"/>
            <a:ext cx="82073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Fibules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Bussy (</a:t>
            </a:r>
            <a:r>
              <a:rPr lang="fr-CH" altLang="fr-FR" sz="1600"/>
              <a:t>FR), ~1200 avant J.-C</a:t>
            </a:r>
            <a:r>
              <a:rPr lang="fr-CH" altLang="fr-FR" sz="1600">
                <a:solidFill>
                  <a:srgbClr val="000000"/>
                </a:solidFill>
              </a:rPr>
              <a:t>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Histoire Romandie\Thèmes\Photo\Préhistoire\Laténium\La Tène\4.Chaudron Coffrane.PH-MUS-MOB-384-5-998-COF-FAV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250825"/>
            <a:ext cx="7881938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Chaudron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/>
              <a:t>Coffrane (NE), ~500 avant.J.-C. </a:t>
            </a:r>
            <a:endParaRPr lang="fr-CH" altLang="fr-FR" sz="1600">
              <a:solidFill>
                <a:srgbClr val="000000"/>
              </a:solidFill>
            </a:endParaRP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CIIP Histoire\Thème 7\7DVD\SAEF\Guin_chaudr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539750"/>
            <a:ext cx="84455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Chaudron, bassin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Guin (FR</a:t>
            </a:r>
            <a:r>
              <a:rPr lang="fr-CH" altLang="fr-FR" sz="1600"/>
              <a:t>) ~550 avant J.-C</a:t>
            </a:r>
            <a:r>
              <a:rPr lang="fr-CH" altLang="fr-FR" sz="1600">
                <a:solidFill>
                  <a:srgbClr val="000000"/>
                </a:solidFill>
              </a:rPr>
              <a:t>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3013" y="17463"/>
            <a:ext cx="5027612" cy="754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5" name="ZoneTexte 1"/>
          <p:cNvSpPr txBox="1">
            <a:spLocks noChangeArrowheads="1"/>
          </p:cNvSpPr>
          <p:nvPr/>
        </p:nvSpPr>
        <p:spPr bwMode="auto">
          <a:xfrm>
            <a:off x="1079500" y="3635375"/>
            <a:ext cx="352901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… (FR)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ropbox\CIIP Histoire\EN COURS\MS\demandes images\Rumine\reçues déc 13\AA88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79388"/>
            <a:ext cx="9007475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1"/>
          <p:cNvSpPr txBox="1">
            <a:spLocks noChangeArrowheads="1"/>
          </p:cNvSpPr>
          <p:nvPr/>
        </p:nvSpPr>
        <p:spPr bwMode="auto">
          <a:xfrm>
            <a:off x="681038" y="6731000"/>
            <a:ext cx="43592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Pendentifs, Chevroux (VD)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313" y="0"/>
            <a:ext cx="5040312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3" name="ZoneTexte 2"/>
          <p:cNvSpPr txBox="1">
            <a:spLocks noChangeArrowheads="1"/>
          </p:cNvSpPr>
          <p:nvPr/>
        </p:nvSpPr>
        <p:spPr bwMode="auto">
          <a:xfrm>
            <a:off x="1079500" y="3635375"/>
            <a:ext cx="352901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… (FR)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23850"/>
            <a:ext cx="8385175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ZoneTexte 1"/>
          <p:cNvSpPr txBox="1">
            <a:spLocks noChangeArrowheads="1"/>
          </p:cNvSpPr>
          <p:nvPr/>
        </p:nvSpPr>
        <p:spPr bwMode="auto">
          <a:xfrm>
            <a:off x="2087563" y="6083300"/>
            <a:ext cx="6985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Lame de hache, Vinelz (BE)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P\Desktop\Sans titre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0825"/>
            <a:ext cx="498633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2"/>
          <p:cNvSpPr txBox="1">
            <a:spLocks noChangeArrowheads="1"/>
          </p:cNvSpPr>
          <p:nvPr/>
        </p:nvSpPr>
        <p:spPr bwMode="auto">
          <a:xfrm>
            <a:off x="1223963" y="6011863"/>
            <a:ext cx="79200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 sz="2000"/>
              <a:t>Pendentif en bronze</a:t>
            </a:r>
          </a:p>
          <a:p>
            <a:pPr algn="ctr"/>
            <a:r>
              <a:rPr lang="fr-CH" altLang="fr-FR" sz="1600"/>
              <a:t>Les Bains du Crêt (NE), 1000-900 av. J.-C.</a:t>
            </a:r>
          </a:p>
          <a:p>
            <a:pPr algn="ctr"/>
            <a:r>
              <a:rPr lang="fr-CH" altLang="fr-FR" sz="1600"/>
              <a:t>CC Laténium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HMB Bronzehalskette Vinelz Jungsteinzeit 2700 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9388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oneTexte 3"/>
          <p:cNvSpPr txBox="1">
            <a:spLocks noChangeArrowheads="1"/>
          </p:cNvSpPr>
          <p:nvPr/>
        </p:nvSpPr>
        <p:spPr bwMode="auto">
          <a:xfrm>
            <a:off x="3024188" y="6227763"/>
            <a:ext cx="53292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Collier, Vinelz (BE), ~2700 avant J.-C.</a:t>
            </a:r>
          </a:p>
          <a:p>
            <a:r>
              <a:rPr lang="fr-CH" altLang="fr-F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le:HMB Bronzeschmuck Vinelz Jungsteinzeit 2700 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94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1"/>
          <p:cNvSpPr txBox="1">
            <a:spLocks noChangeArrowheads="1"/>
          </p:cNvSpPr>
          <p:nvPr/>
        </p:nvSpPr>
        <p:spPr bwMode="auto">
          <a:xfrm>
            <a:off x="5472113" y="1979613"/>
            <a:ext cx="33131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Bijoux</a:t>
            </a:r>
          </a:p>
          <a:p>
            <a:r>
              <a:rPr lang="fr-CH" altLang="fr-FR"/>
              <a:t>Vinelz, ~2700 avant J.-C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017588"/>
            <a:ext cx="654685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1"/>
          <p:cNvSpPr txBox="1">
            <a:spLocks noChangeArrowheads="1"/>
          </p:cNvSpPr>
          <p:nvPr/>
        </p:nvSpPr>
        <p:spPr bwMode="auto">
          <a:xfrm>
            <a:off x="1230313" y="6011863"/>
            <a:ext cx="66897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/>
              <a:t>Brassard, Vauroux (NE). </a:t>
            </a:r>
          </a:p>
          <a:p>
            <a:r>
              <a:rPr lang="fr-FR" altLang="fr-FR"/>
              <a:t>7</a:t>
            </a:r>
            <a:r>
              <a:rPr lang="fr-FR" altLang="fr-FR" baseline="30000"/>
              <a:t>e </a:t>
            </a:r>
            <a:r>
              <a:rPr lang="fr-FR" altLang="fr-FR"/>
              <a:t>-5</a:t>
            </a:r>
            <a:r>
              <a:rPr lang="fr-FR" altLang="fr-FR" baseline="30000"/>
              <a:t>e </a:t>
            </a:r>
            <a:r>
              <a:rPr lang="fr-FR" altLang="fr-FR"/>
              <a:t>siècle avant J.-C.</a:t>
            </a:r>
            <a:endParaRPr lang="fr-CH" alt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HMB Goldnadelköpfe Urtenen Bronzezeit 550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0059988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ZoneTexte 1"/>
          <p:cNvSpPr txBox="1">
            <a:spLocks noChangeArrowheads="1"/>
          </p:cNvSpPr>
          <p:nvPr/>
        </p:nvSpPr>
        <p:spPr bwMode="auto">
          <a:xfrm>
            <a:off x="1860550" y="5435600"/>
            <a:ext cx="63373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/>
              <a:t>Tête d’épingle en or</a:t>
            </a:r>
          </a:p>
          <a:p>
            <a:pPr algn="ctr"/>
            <a:r>
              <a:rPr lang="fr-CH" altLang="fr-FR"/>
              <a:t>Grauholz (BE) , ~550 avant J.-C.</a:t>
            </a:r>
          </a:p>
          <a:p>
            <a:pPr algn="ctr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:HMB Goldschmuck Bronzezeit 550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7950"/>
            <a:ext cx="74866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ZoneTexte 2"/>
          <p:cNvSpPr txBox="1">
            <a:spLocks noChangeArrowheads="1"/>
          </p:cNvSpPr>
          <p:nvPr/>
        </p:nvSpPr>
        <p:spPr bwMode="auto">
          <a:xfrm>
            <a:off x="2232025" y="6011863"/>
            <a:ext cx="53292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Collier et bracelet</a:t>
            </a:r>
          </a:p>
          <a:p>
            <a:r>
              <a:rPr lang="fr-CH" altLang="fr-FR"/>
              <a:t>Mühleberg, BE ~550 avant J.-C</a:t>
            </a:r>
          </a:p>
          <a:p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339725"/>
            <a:ext cx="7991475" cy="59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ZoneTexte 1"/>
          <p:cNvSpPr txBox="1">
            <a:spLocks noChangeArrowheads="1"/>
          </p:cNvSpPr>
          <p:nvPr/>
        </p:nvSpPr>
        <p:spPr bwMode="auto">
          <a:xfrm>
            <a:off x="647700" y="6372225"/>
            <a:ext cx="9072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Gobelets décorés avec de l'étain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Hauterive-Champréveyres (NE) 1000 à 900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1"/>
          <p:cNvSpPr txBox="1">
            <a:spLocks noChangeArrowheads="1"/>
          </p:cNvSpPr>
          <p:nvPr/>
        </p:nvSpPr>
        <p:spPr bwMode="auto">
          <a:xfrm>
            <a:off x="1449388" y="466725"/>
            <a:ext cx="7416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3600">
                <a:solidFill>
                  <a:srgbClr val="000000"/>
                </a:solidFill>
              </a:rPr>
              <a:t>Quelques objets en bronze, en or et en étain de l'âge des métaux</a:t>
            </a:r>
          </a:p>
          <a:p>
            <a:pPr algn="ctr" eaLnBrk="1">
              <a:lnSpc>
                <a:spcPct val="100000"/>
              </a:lnSpc>
            </a:pPr>
            <a:endParaRPr lang="fr-CH" altLang="fr-FR" sz="3600">
              <a:solidFill>
                <a:srgbClr val="000000"/>
              </a:solidFill>
            </a:endParaRPr>
          </a:p>
          <a:p>
            <a:pPr algn="ctr" eaLnBrk="1">
              <a:lnSpc>
                <a:spcPct val="100000"/>
              </a:lnSpc>
            </a:pPr>
            <a:r>
              <a:rPr lang="fr-CH" altLang="fr-FR" sz="3600">
                <a:solidFill>
                  <a:srgbClr val="000000"/>
                </a:solidFill>
              </a:rPr>
              <a:t>«Ailleurs»</a:t>
            </a:r>
          </a:p>
          <a:p>
            <a:pPr eaLnBrk="1"/>
            <a:endParaRPr lang="fr-CH" altLang="fr-FR"/>
          </a:p>
        </p:txBody>
      </p:sp>
      <p:pic>
        <p:nvPicPr>
          <p:cNvPr id="28675" name="Picture 4" descr="C:\Users\dominique\Desktop\Or_de_Varna_-_Bijoux_CC Yelkrokoy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987675"/>
            <a:ext cx="53276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ZoneTexte 6"/>
          <p:cNvSpPr txBox="1">
            <a:spLocks noChangeArrowheads="1"/>
          </p:cNvSpPr>
          <p:nvPr/>
        </p:nvSpPr>
        <p:spPr bwMode="auto">
          <a:xfrm>
            <a:off x="854075" y="6886575"/>
            <a:ext cx="8074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/>
              <a:t>Objets en or de la nécropole de Varna (-4600 avant J.C), Bulgarie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Rasoir Acy-Rom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5273675" cy="754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ZoneTexte 1"/>
          <p:cNvSpPr txBox="1">
            <a:spLocks noChangeArrowheads="1"/>
          </p:cNvSpPr>
          <p:nvPr/>
        </p:nvSpPr>
        <p:spPr bwMode="auto">
          <a:xfrm>
            <a:off x="5667375" y="5129213"/>
            <a:ext cx="40163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Rasoir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Acy-Romance (France</a:t>
            </a:r>
            <a:r>
              <a:rPr lang="fr-CH" altLang="fr-FR" sz="1600"/>
              <a:t>) 1</a:t>
            </a:r>
            <a:r>
              <a:rPr lang="fr-CH" altLang="fr-FR" sz="1600" baseline="30000"/>
              <a:t>er</a:t>
            </a:r>
            <a:r>
              <a:rPr lang="fr-CH" altLang="fr-FR" sz="1600"/>
              <a:t> Âge du fer</a:t>
            </a:r>
            <a:endParaRPr lang="fr-CH" altLang="fr-FR" sz="1600">
              <a:solidFill>
                <a:srgbClr val="000000"/>
              </a:solidFill>
            </a:endParaRP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506413"/>
            <a:ext cx="8999537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ZoneTexte 1"/>
          <p:cNvSpPr txBox="1">
            <a:spLocks noChangeArrowheads="1"/>
          </p:cNvSpPr>
          <p:nvPr/>
        </p:nvSpPr>
        <p:spPr bwMode="auto">
          <a:xfrm>
            <a:off x="360363" y="6332538"/>
            <a:ext cx="92884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Parure en bronze entourant une canine de suidé, portée sur la hanche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La Colombine (France), ~1200 avant J.-C.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  <a:hlinkClick r:id="rId4"/>
              </a:rPr>
              <a:t>http://commons.wikimedia.org/wiki/File:Parure_%C3%A2ge_du_bronze.jpg?uselang=fr</a:t>
            </a:r>
            <a:endParaRPr lang="fr-CH" altLang="fr-FR" sz="1600">
              <a:solidFill>
                <a:srgbClr val="000000"/>
              </a:solidFill>
            </a:endParaRP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CC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HMB Bronzezeit Wasserfunde B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042988"/>
            <a:ext cx="10098088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ZoneTexte 2"/>
          <p:cNvSpPr txBox="1">
            <a:spLocks noChangeArrowheads="1"/>
          </p:cNvSpPr>
          <p:nvPr/>
        </p:nvSpPr>
        <p:spPr bwMode="auto">
          <a:xfrm>
            <a:off x="858838" y="6156325"/>
            <a:ext cx="85693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Collection d’objets en bronze provenant de différents endroits du canton du Berne</a:t>
            </a:r>
          </a:p>
          <a:p>
            <a:endParaRPr lang="fr-CH" altLang="fr-FR"/>
          </a:p>
          <a:p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53988"/>
            <a:ext cx="8555038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ZoneTexte 1"/>
          <p:cNvSpPr txBox="1">
            <a:spLocks noChangeArrowheads="1"/>
          </p:cNvSpPr>
          <p:nvPr/>
        </p:nvSpPr>
        <p:spPr bwMode="auto">
          <a:xfrm>
            <a:off x="647700" y="6443663"/>
            <a:ext cx="87836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Bracelets ou jambières en bronze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Veuxhaulles-sur-Aube (France) ~1250 avant J.-C</a:t>
            </a:r>
            <a:r>
              <a:rPr lang="fr-CH" altLang="fr-FR">
                <a:solidFill>
                  <a:srgbClr val="000000"/>
                </a:solidFill>
              </a:rPr>
              <a:t>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180975"/>
            <a:ext cx="8267700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ZoneTexte 1"/>
          <p:cNvSpPr txBox="1">
            <a:spLocks noChangeArrowheads="1"/>
          </p:cNvSpPr>
          <p:nvPr/>
        </p:nvSpPr>
        <p:spPr bwMode="auto">
          <a:xfrm>
            <a:off x="792163" y="6372225"/>
            <a:ext cx="85693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Trois casques en bronze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(France) ~1100 à 900 avant J.-C.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12725"/>
            <a:ext cx="8058150" cy="57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ZoneTexte 1"/>
          <p:cNvSpPr txBox="1">
            <a:spLocks noChangeArrowheads="1"/>
          </p:cNvSpPr>
          <p:nvPr/>
        </p:nvSpPr>
        <p:spPr bwMode="auto">
          <a:xfrm>
            <a:off x="1008063" y="6156325"/>
            <a:ext cx="8058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Cuirasses 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Marmesse (France), VIIIe siècle avant J.-C.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CC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le:Standard ram Met 1989.281.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4288"/>
            <a:ext cx="6288087" cy="754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2"/>
          <p:cNvSpPr txBox="1">
            <a:spLocks noChangeArrowheads="1"/>
          </p:cNvSpPr>
          <p:nvPr/>
        </p:nvSpPr>
        <p:spPr bwMode="auto">
          <a:xfrm>
            <a:off x="0" y="4581525"/>
            <a:ext cx="3816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000"/>
              <a:t>Etendard en bronze</a:t>
            </a:r>
          </a:p>
          <a:p>
            <a:r>
              <a:rPr lang="fr-CH" altLang="fr-FR" sz="1600"/>
              <a:t>Iran </a:t>
            </a:r>
          </a:p>
          <a:p>
            <a:r>
              <a:rPr lang="fr-CH" altLang="fr-FR" sz="1600"/>
              <a:t>Age du fer ou II millénaire avant J.-C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dominique\Dropbox\CIIP Histoire\EN COURS\DM\Musée Barbier-Mueller\BMG 201-4_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395288"/>
            <a:ext cx="6391275" cy="67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ZoneTexte 1"/>
          <p:cNvSpPr txBox="1">
            <a:spLocks noChangeArrowheads="1"/>
          </p:cNvSpPr>
          <p:nvPr/>
        </p:nvSpPr>
        <p:spPr bwMode="auto">
          <a:xfrm>
            <a:off x="288925" y="5470525"/>
            <a:ext cx="30956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Mors. Toscane ou Etrurie</a:t>
            </a:r>
            <a:r>
              <a:rPr lang="fr-CH" altLang="fr-FR" sz="2000"/>
              <a:t>.                      </a:t>
            </a:r>
            <a:r>
              <a:rPr lang="fr-CH" altLang="fr-FR" sz="1100"/>
              <a:t>Culture villanovienne. IXe-VIIIe siècle av. J.-C. Bronze. Largeur : 19 cm. Inv. 201-4</a:t>
            </a:r>
            <a:r>
              <a:rPr lang="fr-CH" altLang="fr-FR"/>
              <a:t>.</a:t>
            </a:r>
          </a:p>
          <a:p>
            <a:r>
              <a:rPr lang="fr-CH" altLang="fr-FR"/>
              <a:t> </a:t>
            </a:r>
          </a:p>
          <a:p>
            <a:endParaRPr lang="fr-CH" alt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le:Char-gaulois-d-appa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61938"/>
            <a:ext cx="8332788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ZoneTexte 1"/>
          <p:cNvSpPr txBox="1">
            <a:spLocks noChangeArrowheads="1"/>
          </p:cNvSpPr>
          <p:nvPr/>
        </p:nvSpPr>
        <p:spPr bwMode="auto">
          <a:xfrm>
            <a:off x="2401888" y="6513513"/>
            <a:ext cx="55451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/>
              <a:t>Vestige d’un char d’apparat</a:t>
            </a:r>
          </a:p>
          <a:p>
            <a:pPr algn="ctr"/>
            <a:r>
              <a:rPr lang="fr-CH" altLang="fr-FR" sz="1100"/>
              <a:t>La Côte-Saint-André, VIIe siècle avant J.-C.</a:t>
            </a:r>
          </a:p>
          <a:p>
            <a:pPr algn="ctr"/>
            <a:r>
              <a:rPr lang="fr-CH" altLang="fr-FR" sz="1100"/>
              <a:t>CC Pline</a:t>
            </a:r>
          </a:p>
          <a:p>
            <a:endParaRPr lang="fr-CH" alt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upload.wikimedia.org/wikipedia/commons/7/7b/Nebra_Schei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23850"/>
            <a:ext cx="49736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ZoneTexte 1"/>
          <p:cNvSpPr txBox="1">
            <a:spLocks noChangeArrowheads="1"/>
          </p:cNvSpPr>
          <p:nvPr/>
        </p:nvSpPr>
        <p:spPr bwMode="auto">
          <a:xfrm>
            <a:off x="1008063" y="6156325"/>
            <a:ext cx="8058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Disque en bronze et en or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Nebra (Allemagne), ~1600 avant J.-C.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CC Own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4688" y="584200"/>
            <a:ext cx="6264275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ZoneTexte 1"/>
          <p:cNvSpPr txBox="1">
            <a:spLocks noChangeArrowheads="1"/>
          </p:cNvSpPr>
          <p:nvPr/>
        </p:nvSpPr>
        <p:spPr bwMode="auto">
          <a:xfrm>
            <a:off x="1584325" y="5983288"/>
            <a:ext cx="691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Lunule en or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Kerivoa-en-Bourbriac (France), 2000-1600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38" y="1476375"/>
            <a:ext cx="83915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9" name="ZoneTexte 1"/>
          <p:cNvSpPr txBox="1">
            <a:spLocks noChangeArrowheads="1"/>
          </p:cNvSpPr>
          <p:nvPr/>
        </p:nvSpPr>
        <p:spPr bwMode="auto">
          <a:xfrm>
            <a:off x="792163" y="5795963"/>
            <a:ext cx="8785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Ceinture en or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Guînes (France)  1200 à1000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663" y="514350"/>
            <a:ext cx="7620000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3" name="ZoneTexte 1"/>
          <p:cNvSpPr txBox="1">
            <a:spLocks noChangeArrowheads="1"/>
          </p:cNvSpPr>
          <p:nvPr/>
        </p:nvSpPr>
        <p:spPr bwMode="auto">
          <a:xfrm>
            <a:off x="863600" y="61991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Torque en or 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Guînes (France)  1200 à 1000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ropbox\CIIP Histoire\EN COURS\MS\demandes images\Rumine\reçues déc 13\AA69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8750"/>
            <a:ext cx="9034462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oneTexte 1"/>
          <p:cNvSpPr txBox="1">
            <a:spLocks noChangeArrowheads="1"/>
          </p:cNvSpPr>
          <p:nvPr/>
        </p:nvSpPr>
        <p:spPr bwMode="auto">
          <a:xfrm>
            <a:off x="506413" y="6443663"/>
            <a:ext cx="331311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Lame de hache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le:Gold bracelet Dunavec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501015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ZoneTexte 2"/>
          <p:cNvSpPr txBox="1">
            <a:spLocks noChangeArrowheads="1"/>
          </p:cNvSpPr>
          <p:nvPr/>
        </p:nvSpPr>
        <p:spPr bwMode="auto">
          <a:xfrm>
            <a:off x="5773738" y="5219700"/>
            <a:ext cx="39608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000"/>
              <a:t>Bracelet en or</a:t>
            </a:r>
          </a:p>
          <a:p>
            <a:r>
              <a:rPr lang="fr-CH" altLang="fr-FR" sz="1600"/>
              <a:t>Dunavecse (Hongrie), Age du bronze</a:t>
            </a:r>
          </a:p>
          <a:p>
            <a:r>
              <a:rPr lang="fr-CH" altLang="fr-FR" sz="1600">
                <a:hlinkClick r:id="rId3"/>
              </a:rPr>
              <a:t>http://commons.wikimedia.org/wiki/File:Gold_bracelet_Dunavecse.jpg?uselang=fr</a:t>
            </a:r>
            <a:endParaRPr lang="fr-CH" altLang="fr-FR" sz="1600"/>
          </a:p>
          <a:p>
            <a:endParaRPr lang="fr-CH" altLang="fr-FR" sz="1600"/>
          </a:p>
          <a:p>
            <a:r>
              <a:rPr lang="fr-CH" altLang="fr-FR" sz="1600"/>
              <a:t>CC Yelkrokoyade</a:t>
            </a:r>
          </a:p>
          <a:p>
            <a:r>
              <a:rPr lang="fr-CH" altLang="fr-FR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152525" y="179388"/>
          <a:ext cx="5981700" cy="6332537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665">
                <a:tc gridSpan="2"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Métallurgie       Objets en bronze, en or et en étain                                                                                                             Crédits photographiques</a:t>
                      </a:r>
                      <a:endParaRPr kumimoji="0" lang="fr-CH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72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p.1b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  <a:cs typeface="+mn-cs"/>
                        </a:rPr>
                        <a:t>CC </a:t>
                      </a:r>
                      <a:r>
                        <a:rPr kumimoji="0" lang="fr-CH" altLang="fr-F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  <a:cs typeface="+mn-cs"/>
                        </a:rPr>
                        <a:t>Yelkrokoyade</a:t>
                      </a:r>
                      <a:endParaRPr kumimoji="0" lang="fr-CH" altLang="fr-F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  <a:cs typeface="+mn-cs"/>
                        </a:rPr>
                        <a:t>Musée cantonal d’archéologie et d’histoire, Lausanne. Photo </a:t>
                      </a:r>
                      <a:r>
                        <a:rPr kumimoji="0" lang="fr-CH" altLang="fr-F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  <a:cs typeface="+mn-cs"/>
                        </a:rPr>
                        <a:t>Fibbi-Aeppli</a:t>
                      </a:r>
                      <a:endParaRPr kumimoji="0" lang="fr-CH" altLang="fr-F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  <a:cs typeface="+mn-cs"/>
                      </a:endParaRPr>
                    </a:p>
                  </a:txBody>
                  <a:tcPr marL="38094" marR="38094" marT="38105" marB="381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  <a:cs typeface="+mn-cs"/>
                      </a:endParaRPr>
                    </a:p>
                  </a:txBody>
                  <a:tcPr marL="38094" marR="38094" marT="38105" marB="381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Sandstein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61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3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brochure rédigée pour la candidature de "Sites préhistoriques </a:t>
                      </a:r>
                      <a:r>
                        <a:rPr kumimoji="0" lang="fr-FR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palafittiques</a:t>
                      </a: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autour des Alpes" à l’UNESCO et ont été cordialement fournies par le </a:t>
                      </a:r>
                      <a:r>
                        <a:rPr kumimoji="0" lang="fr-FR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Swiss</a:t>
                      </a: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Coordination Group UNESCO Palafittes"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22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4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 Photo Fibbi-Aeppli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6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5 -6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brochure rédigée pour la candidature de "Sites préhistoriques </a:t>
                      </a:r>
                      <a:r>
                        <a:rPr kumimoji="0" lang="fr-FR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palafittiques</a:t>
                      </a: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autour des Alpes" à l’UNESCO et ont été cordialement fournies par le </a:t>
                      </a:r>
                      <a:r>
                        <a:rPr kumimoji="0" lang="fr-FR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Swiss</a:t>
                      </a:r>
                      <a:r>
                        <a:rPr kumimoji="0" lang="fr-FR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 Coordination Group UNESCO Palafittes"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222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7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8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Sandstein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9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10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 Heinz Preisig, Musées cantonaux, Sion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11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© Musée cantonal d’archéologie et d’histoire, Lausanne. Photo </a:t>
                      </a:r>
                      <a:r>
                        <a:rPr kumimoji="0" lang="fr-CH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Fibbi-Aeppli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12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13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Musée cantonal d’archéologie et d’histoire, Lausanne. Photo </a:t>
                      </a:r>
                      <a:r>
                        <a:rPr kumimoji="0" lang="fr-CH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Fibbi-Aeppli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14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15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 Laténium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16-17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18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© Musée cantonal d’archéologie et d’histoire, Lausanne. Photo </a:t>
                      </a:r>
                      <a:r>
                        <a:rPr kumimoji="0" lang="fr-CH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Fibbi-Aeppli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19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©SAEF/AAFR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20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Laténium 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21-21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Sandstein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23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CC </a:t>
                      </a: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Latenium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24-25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Sandstein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26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Laténium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27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Yelkrokoyade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 28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Domaine public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p.29</a:t>
                      </a:r>
                      <a:endParaRPr kumimoji="0" lang="fr-CH" alt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Calame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30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Patrice78500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31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Siren-Com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0222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32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http://commons.wikimedia.org/wiki/File:Cuirasses_Marmesse.JPG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33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Marie-Lan Nguyen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34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©Musée Barbier-Mueller, Photo Studio Ferrazzini Bouchet.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p. 35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Pline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p.36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Own work</a:t>
                      </a: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</a:rPr>
                        <a:t>p.37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  Calame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6065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</a:rPr>
                        <a:t>p. 38-39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CC </a:t>
                      </a:r>
                      <a:r>
                        <a:rPr kumimoji="0" lang="fr-CH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Siren</a:t>
                      </a: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icrosoft YaHei" pitchFamily="34" charset="-122"/>
                        </a:rPr>
                        <a:t>-Com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43864"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</a:rPr>
                        <a:t>p.40</a:t>
                      </a: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itchFamily="34" charset="-122"/>
                        </a:rPr>
                        <a:t>CC </a:t>
                      </a:r>
                      <a:r>
                        <a:rPr kumimoji="0" lang="fr-CH" altLang="fr-F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itchFamily="34" charset="-122"/>
                        </a:rPr>
                        <a:t>Yelkrokoyade</a:t>
                      </a: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itchFamily="34" charset="-122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spcAft>
                          <a:spcPts val="1425"/>
                        </a:spcAft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1pPr>
                      <a:lvl2pPr eaLnBrk="0">
                        <a:spcAft>
                          <a:spcPts val="1138"/>
                        </a:spcAft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2pPr>
                      <a:lvl3pPr eaLnBrk="0">
                        <a:spcAft>
                          <a:spcPts val="850"/>
                        </a:spcAft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3pPr>
                      <a:lvl4pPr eaLnBrk="0"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4pPr>
                      <a:lvl5pPr eaLnBrk="0"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51973" marR="5197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6725"/>
            <a:ext cx="9137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ZoneTexte 1"/>
          <p:cNvSpPr txBox="1">
            <a:spLocks noChangeArrowheads="1"/>
          </p:cNvSpPr>
          <p:nvPr/>
        </p:nvSpPr>
        <p:spPr bwMode="auto">
          <a:xfrm>
            <a:off x="1408113" y="5867400"/>
            <a:ext cx="7343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Hache à manche coudé</a:t>
            </a:r>
          </a:p>
          <a:p>
            <a:r>
              <a:rPr lang="fr-CH" altLang="fr-FR"/>
              <a:t>Auvernier (NE), 1200 à 700 avant J.-C.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66700"/>
            <a:ext cx="72167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3095625" y="6462713"/>
            <a:ext cx="37449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Ciseau, Vinelz (BE)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CIIP Histoire\Thème 7\7DVD\SAEF\Estavayer-le_lac_faucil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076325"/>
            <a:ext cx="744696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Lame de faucille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/>
              <a:t>Estavayer-le-Lac (FR), ~1200 avant J.-C</a:t>
            </a:r>
            <a:r>
              <a:rPr lang="fr-CH" altLang="fr-FR" sz="1600">
                <a:solidFill>
                  <a:srgbClr val="000000"/>
                </a:solidFill>
              </a:rPr>
              <a:t>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HMB Bronzeaxt goldverziert Bronzezeit 1800 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55650"/>
            <a:ext cx="101203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1"/>
          <p:cNvSpPr txBox="1">
            <a:spLocks noChangeArrowheads="1"/>
          </p:cNvSpPr>
          <p:nvPr/>
        </p:nvSpPr>
        <p:spPr bwMode="auto">
          <a:xfrm>
            <a:off x="2051050" y="5867400"/>
            <a:ext cx="590391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/>
              <a:t>Lame de hache en bronze avec des incrustations en or</a:t>
            </a:r>
          </a:p>
          <a:p>
            <a:pPr algn="ctr"/>
            <a:r>
              <a:rPr lang="fr-CH" altLang="fr-FR"/>
              <a:t>Thoune (BE) </a:t>
            </a:r>
          </a:p>
          <a:p>
            <a:pPr algn="ctr"/>
            <a:r>
              <a:rPr lang="fr-CH" altLang="fr-FR"/>
              <a:t>~1800 avant J.-C.</a:t>
            </a:r>
          </a:p>
          <a:p>
            <a:pPr algn="ctr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CIIP Histoire\Thème 7\7DVD\SAEF\Corminboeuf_p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755650"/>
            <a:ext cx="767397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ZoneTexte 1"/>
          <p:cNvSpPr txBox="1">
            <a:spLocks noChangeArrowheads="1"/>
          </p:cNvSpPr>
          <p:nvPr/>
        </p:nvSpPr>
        <p:spPr bwMode="auto">
          <a:xfrm>
            <a:off x="417513" y="6332538"/>
            <a:ext cx="9288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fr-CH" altLang="fr-FR" sz="2000">
                <a:solidFill>
                  <a:srgbClr val="000000"/>
                </a:solidFill>
              </a:rPr>
              <a:t>Plats en bronze et jambe</a:t>
            </a:r>
          </a:p>
          <a:p>
            <a:pPr algn="ctr" eaLnBrk="1">
              <a:lnSpc>
                <a:spcPct val="100000"/>
              </a:lnSpc>
            </a:pPr>
            <a:r>
              <a:rPr lang="fr-CH" altLang="fr-FR" sz="1600">
                <a:solidFill>
                  <a:srgbClr val="000000"/>
                </a:solidFill>
              </a:rPr>
              <a:t>Corminboeuf (</a:t>
            </a:r>
            <a:r>
              <a:rPr lang="fr-CH" altLang="fr-FR" sz="1600"/>
              <a:t>FR), 550-520 avant J.-C.</a:t>
            </a:r>
          </a:p>
          <a:p>
            <a:pPr eaLnBrk="1"/>
            <a:endParaRPr lang="fr-CH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869</Words>
  <Application>Microsoft Office PowerPoint</Application>
  <PresentationFormat>Personnalisé</PresentationFormat>
  <Paragraphs>175</Paragraphs>
  <Slides>41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8" baseType="lpstr">
      <vt:lpstr>Arial</vt:lpstr>
      <vt:lpstr>Microsoft YaHei</vt:lpstr>
      <vt:lpstr>Times New Roman</vt:lpstr>
      <vt:lpstr>MS PGothic</vt:lpstr>
      <vt:lpstr>Arial Unicode MS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</dc:creator>
  <cp:lastModifiedBy>Favre Zeiser Nancy</cp:lastModifiedBy>
  <cp:revision>64</cp:revision>
  <cp:lastPrinted>1601-01-01T00:00:00Z</cp:lastPrinted>
  <dcterms:created xsi:type="dcterms:W3CDTF">1601-01-01T00:00:00Z</dcterms:created>
  <dcterms:modified xsi:type="dcterms:W3CDTF">2023-01-24T10:21:41Z</dcterms:modified>
</cp:coreProperties>
</file>