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9" r:id="rId3"/>
    <p:sldId id="292" r:id="rId4"/>
    <p:sldId id="290" r:id="rId5"/>
    <p:sldId id="299" r:id="rId6"/>
    <p:sldId id="294" r:id="rId7"/>
    <p:sldId id="258" r:id="rId8"/>
    <p:sldId id="259" r:id="rId9"/>
    <p:sldId id="261" r:id="rId10"/>
    <p:sldId id="262" r:id="rId11"/>
    <p:sldId id="284" r:id="rId12"/>
    <p:sldId id="263" r:id="rId13"/>
    <p:sldId id="264" r:id="rId14"/>
    <p:sldId id="265" r:id="rId15"/>
    <p:sldId id="269" r:id="rId16"/>
    <p:sldId id="266" r:id="rId17"/>
    <p:sldId id="267" r:id="rId18"/>
    <p:sldId id="293" r:id="rId19"/>
    <p:sldId id="268" r:id="rId20"/>
    <p:sldId id="271" r:id="rId21"/>
    <p:sldId id="272" r:id="rId22"/>
    <p:sldId id="291" r:id="rId23"/>
    <p:sldId id="273" r:id="rId24"/>
    <p:sldId id="274" r:id="rId25"/>
    <p:sldId id="275" r:id="rId26"/>
    <p:sldId id="276" r:id="rId27"/>
    <p:sldId id="277" r:id="rId28"/>
    <p:sldId id="300" r:id="rId29"/>
    <p:sldId id="278" r:id="rId30"/>
    <p:sldId id="295" r:id="rId31"/>
    <p:sldId id="296" r:id="rId32"/>
    <p:sldId id="297" r:id="rId33"/>
    <p:sldId id="279" r:id="rId34"/>
    <p:sldId id="280" r:id="rId35"/>
    <p:sldId id="281" r:id="rId36"/>
    <p:sldId id="282" r:id="rId37"/>
    <p:sldId id="286" r:id="rId38"/>
    <p:sldId id="283" r:id="rId39"/>
    <p:sldId id="285" r:id="rId40"/>
    <p:sldId id="298" r:id="rId4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10" autoAdjust="0"/>
  </p:normalViewPr>
  <p:slideViewPr>
    <p:cSldViewPr>
      <p:cViewPr>
        <p:scale>
          <a:sx n="150" d="100"/>
          <a:sy n="150" d="100"/>
        </p:scale>
        <p:origin x="-72" y="7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H"/>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9A24DC49-0EC0-4AEA-A8A3-B1A1E53698E2}" type="datetimeFigureOut">
              <a:rPr lang="fr-CH" smtClean="0"/>
              <a:t>21.07.2014</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2562304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9A24DC49-0EC0-4AEA-A8A3-B1A1E53698E2}" type="datetimeFigureOut">
              <a:rPr lang="fr-CH" smtClean="0"/>
              <a:t>21.07.2014</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1397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9A24DC49-0EC0-4AEA-A8A3-B1A1E53698E2}" type="datetimeFigureOut">
              <a:rPr lang="fr-CH" smtClean="0"/>
              <a:t>21.07.2014</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76183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9A24DC49-0EC0-4AEA-A8A3-B1A1E53698E2}" type="datetimeFigureOut">
              <a:rPr lang="fr-CH" smtClean="0"/>
              <a:t>21.07.2014</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367112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H"/>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A24DC49-0EC0-4AEA-A8A3-B1A1E53698E2}" type="datetimeFigureOut">
              <a:rPr lang="fr-CH" smtClean="0"/>
              <a:t>21.07.2014</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2778833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9A24DC49-0EC0-4AEA-A8A3-B1A1E53698E2}" type="datetimeFigureOut">
              <a:rPr lang="fr-CH" smtClean="0"/>
              <a:t>21.07.2014</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239210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H"/>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9A24DC49-0EC0-4AEA-A8A3-B1A1E53698E2}" type="datetimeFigureOut">
              <a:rPr lang="fr-CH" smtClean="0"/>
              <a:t>21.07.2014</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3898525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9A24DC49-0EC0-4AEA-A8A3-B1A1E53698E2}" type="datetimeFigureOut">
              <a:rPr lang="fr-CH" smtClean="0"/>
              <a:t>21.07.2014</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3299217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A24DC49-0EC0-4AEA-A8A3-B1A1E53698E2}" type="datetimeFigureOut">
              <a:rPr lang="fr-CH" smtClean="0"/>
              <a:t>21.07.2014</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152064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H"/>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A24DC49-0EC0-4AEA-A8A3-B1A1E53698E2}" type="datetimeFigureOut">
              <a:rPr lang="fr-CH" smtClean="0"/>
              <a:t>21.07.2014</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81330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H"/>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A24DC49-0EC0-4AEA-A8A3-B1A1E53698E2}" type="datetimeFigureOut">
              <a:rPr lang="fr-CH" smtClean="0"/>
              <a:t>21.07.2014</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4AF40CF-1D77-4E85-8935-215B662C31F0}" type="slidenum">
              <a:rPr lang="fr-CH" smtClean="0"/>
              <a:t>‹N°›</a:t>
            </a:fld>
            <a:endParaRPr lang="fr-CH"/>
          </a:p>
        </p:txBody>
      </p:sp>
    </p:spTree>
    <p:extLst>
      <p:ext uri="{BB962C8B-B14F-4D97-AF65-F5344CB8AC3E}">
        <p14:creationId xmlns:p14="http://schemas.microsoft.com/office/powerpoint/2010/main" val="2736159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4DC49-0EC0-4AEA-A8A3-B1A1E53698E2}" type="datetimeFigureOut">
              <a:rPr lang="fr-CH" smtClean="0"/>
              <a:t>21.07.2014</a:t>
            </a:fld>
            <a:endParaRPr lang="fr-CH"/>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F40CF-1D77-4E85-8935-215B662C31F0}" type="slidenum">
              <a:rPr lang="fr-CH" smtClean="0"/>
              <a:t>‹N°›</a:t>
            </a:fld>
            <a:endParaRPr lang="fr-CH"/>
          </a:p>
        </p:txBody>
      </p:sp>
    </p:spTree>
    <p:extLst>
      <p:ext uri="{BB962C8B-B14F-4D97-AF65-F5344CB8AC3E}">
        <p14:creationId xmlns:p14="http://schemas.microsoft.com/office/powerpoint/2010/main" val="2736287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upload.wikimedia.org/wikipedia/commons/3/36/Deer_stone_detall.pn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3/36/Deer_stone_detall.pn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upload.wikimedia.org/wikipedia/commons/e/eb/Kerr_Batch_stone_circle2.jp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thumb/e/eb/Kerr_Batch_stone_circle2.jpg/800px-Kerr_Batch_stone_circle2.jp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404664"/>
            <a:ext cx="7772400" cy="1470025"/>
          </a:xfrm>
        </p:spPr>
        <p:txBody>
          <a:bodyPr>
            <a:normAutofit/>
          </a:bodyPr>
          <a:lstStyle/>
          <a:p>
            <a:r>
              <a:rPr lang="fr-CH" sz="5400" dirty="0" smtClean="0">
                <a:solidFill>
                  <a:srgbClr val="FF0000"/>
                </a:solidFill>
              </a:rPr>
              <a:t>Mégalithes, ici…</a:t>
            </a:r>
            <a:endParaRPr lang="fr-CH" sz="5400"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653" y="1916832"/>
            <a:ext cx="5718175" cy="43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189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smtClean="0"/>
              <a:t/>
            </a:r>
            <a:br>
              <a:rPr lang="fr-CH" dirty="0" smtClean="0"/>
            </a:br>
            <a:r>
              <a:rPr lang="fr-CH" dirty="0" smtClean="0"/>
              <a:t>Filitosa, Corse (France)</a:t>
            </a:r>
            <a:br>
              <a:rPr lang="fr-CH" dirty="0" smtClean="0"/>
            </a:br>
            <a:r>
              <a:rPr lang="fr-CH" sz="2200" dirty="0" smtClean="0"/>
              <a:t>~3'000 </a:t>
            </a:r>
            <a:r>
              <a:rPr lang="fr-CH" sz="2200" dirty="0"/>
              <a:t>à 2'000 avant J.-</a:t>
            </a:r>
            <a:r>
              <a:rPr lang="fr-CH" sz="2200" dirty="0" smtClean="0"/>
              <a:t>C</a:t>
            </a:r>
            <a:br>
              <a:rPr lang="fr-CH" sz="2200" dirty="0" smtClean="0"/>
            </a:br>
            <a:r>
              <a:rPr lang="fr-CH" dirty="0"/>
              <a:t/>
            </a:r>
            <a:br>
              <a:rPr lang="fr-CH" dirty="0"/>
            </a:br>
            <a:endParaRPr lang="fr-CH"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8118248"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95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sv-SE" sz="2700" dirty="0"/>
              <a:t>Taula </a:t>
            </a:r>
            <a:r>
              <a:rPr lang="sv-SE" sz="2700" dirty="0" smtClean="0"/>
              <a:t>et </a:t>
            </a:r>
            <a:r>
              <a:rPr lang="sv-SE" sz="2700" dirty="0"/>
              <a:t>Talayot </a:t>
            </a:r>
            <a:r>
              <a:rPr lang="sv-SE" sz="2700" dirty="0" smtClean="0"/>
              <a:t>deTorralba </a:t>
            </a:r>
            <a:r>
              <a:rPr lang="sv-SE" sz="2700" dirty="0"/>
              <a:t>d´en </a:t>
            </a:r>
            <a:r>
              <a:rPr lang="sv-SE" sz="2700" dirty="0" smtClean="0"/>
              <a:t>Salord </a:t>
            </a:r>
            <a:r>
              <a:rPr lang="sv-SE" sz="2700" dirty="0"/>
              <a:t>(</a:t>
            </a:r>
            <a:r>
              <a:rPr lang="sv-SE" sz="2700" dirty="0" smtClean="0"/>
              <a:t>Minorque, Espagne)</a:t>
            </a:r>
            <a:r>
              <a:rPr lang="sv-SE" dirty="0" smtClean="0"/>
              <a:t/>
            </a:r>
            <a:br>
              <a:rPr lang="sv-SE" dirty="0" smtClean="0"/>
            </a:br>
            <a:r>
              <a:rPr lang="sv-SE" sz="2000" dirty="0" smtClean="0"/>
              <a:t>~1000 à 300 avant J.-C</a:t>
            </a:r>
            <a:r>
              <a:rPr lang="sv-SE" sz="1800" dirty="0" smtClean="0"/>
              <a:t>.</a:t>
            </a:r>
            <a:endParaRPr lang="fr-CH"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7338392" cy="541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646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5231" y="260648"/>
            <a:ext cx="8229600" cy="1143000"/>
          </a:xfrm>
        </p:spPr>
        <p:txBody>
          <a:bodyPr>
            <a:normAutofit fontScale="90000"/>
          </a:bodyPr>
          <a:lstStyle/>
          <a:p>
            <a:r>
              <a:rPr lang="fr-FR" dirty="0" smtClean="0"/>
              <a:t>Menhirs d'</a:t>
            </a:r>
            <a:r>
              <a:rPr lang="fr-FR" dirty="0" err="1" smtClean="0"/>
              <a:t>Oppagne</a:t>
            </a:r>
            <a:r>
              <a:rPr lang="fr-FR" dirty="0" smtClean="0"/>
              <a:t> (Belgique)</a:t>
            </a:r>
            <a:br>
              <a:rPr lang="fr-FR" dirty="0" smtClean="0"/>
            </a:br>
            <a:r>
              <a:rPr lang="fr-FR" sz="1800" dirty="0"/>
              <a:t/>
            </a:r>
            <a:br>
              <a:rPr lang="fr-FR" sz="1800" dirty="0"/>
            </a:br>
            <a:r>
              <a:rPr lang="fr-FR" sz="2000" dirty="0"/>
              <a:t>vers ~</a:t>
            </a:r>
            <a:r>
              <a:rPr lang="fr-FR" sz="2000" dirty="0" smtClean="0"/>
              <a:t>3000 à 2800 avant J</a:t>
            </a:r>
            <a:r>
              <a:rPr lang="fr-FR" sz="2000" dirty="0"/>
              <a:t>.-C.</a:t>
            </a:r>
            <a:r>
              <a:rPr lang="fr-FR" dirty="0" smtClean="0"/>
              <a:t/>
            </a:r>
            <a:br>
              <a:rPr lang="fr-FR" dirty="0" smtClean="0"/>
            </a:br>
            <a:endParaRPr lang="fr-CH" sz="2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7620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223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Dolmen de </a:t>
            </a:r>
            <a:r>
              <a:rPr lang="fr-FR" dirty="0" err="1" smtClean="0"/>
              <a:t>Wéris</a:t>
            </a:r>
            <a:r>
              <a:rPr lang="fr-FR" dirty="0" smtClean="0"/>
              <a:t> (Belgique)</a:t>
            </a:r>
            <a:r>
              <a:rPr lang="fr-FR" dirty="0"/>
              <a:t/>
            </a:r>
            <a:br>
              <a:rPr lang="fr-FR" dirty="0"/>
            </a:br>
            <a:r>
              <a:rPr lang="fr-FR" sz="2000" dirty="0"/>
              <a:t>vers </a:t>
            </a:r>
            <a:r>
              <a:rPr lang="fr-FR" sz="2000" dirty="0" smtClean="0"/>
              <a:t>~3000 à 2800 avant J</a:t>
            </a:r>
            <a:r>
              <a:rPr lang="fr-FR" sz="2000" dirty="0"/>
              <a:t>.-C</a:t>
            </a:r>
            <a:r>
              <a:rPr lang="fr-FR" sz="2000" dirty="0" smtClean="0"/>
              <a:t>.</a:t>
            </a:r>
            <a:r>
              <a:rPr lang="fr-FR" dirty="0" smtClean="0"/>
              <a:t/>
            </a:r>
            <a:br>
              <a:rPr lang="fr-FR" dirty="0" smtClean="0"/>
            </a:br>
            <a:endParaRPr lang="fr-CH"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84784"/>
            <a:ext cx="7620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487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sz="3600" dirty="0" smtClean="0"/>
              <a:t>dolmens </a:t>
            </a:r>
            <a:r>
              <a:rPr lang="fr-CH" sz="3600" dirty="0"/>
              <a:t>de </a:t>
            </a:r>
            <a:r>
              <a:rPr lang="fr-CH" sz="3600" dirty="0" err="1" smtClean="0"/>
              <a:t>Mané-Kerioned</a:t>
            </a:r>
            <a:r>
              <a:rPr lang="fr-CH" sz="3600" dirty="0" smtClean="0"/>
              <a:t>, Carnac (France)</a:t>
            </a:r>
            <a:r>
              <a:rPr lang="fr-CH" dirty="0"/>
              <a:t/>
            </a:r>
            <a:br>
              <a:rPr lang="fr-CH" dirty="0"/>
            </a:br>
            <a:r>
              <a:rPr lang="fr-CH" sz="2000" dirty="0" smtClean="0"/>
              <a:t>~</a:t>
            </a:r>
            <a:r>
              <a:rPr lang="fr-CH" sz="2200" dirty="0" smtClean="0"/>
              <a:t>3’500 avant J.-C.</a:t>
            </a:r>
            <a:endParaRPr lang="fr-CH" sz="22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62136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85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3600" dirty="0" smtClean="0"/>
              <a:t>Alignements de menhirs, Carnac (France)</a:t>
            </a:r>
            <a:br>
              <a:rPr lang="fr-CH" sz="3600" dirty="0" smtClean="0"/>
            </a:br>
            <a:r>
              <a:rPr lang="fr-CH" sz="1800" dirty="0" smtClean="0"/>
              <a:t>~4000 avant J.-C.</a:t>
            </a:r>
            <a:endParaRPr lang="fr-CH" sz="18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24" y="1556792"/>
            <a:ext cx="762000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1025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3600" dirty="0" smtClean="0"/>
              <a:t>Grand menhir de Locmariaquer (France) </a:t>
            </a:r>
            <a:r>
              <a:rPr lang="fr-CH" sz="3600" b="1" dirty="0" smtClean="0"/>
              <a:t/>
            </a:r>
            <a:br>
              <a:rPr lang="fr-CH" sz="3600" b="1" dirty="0" smtClean="0"/>
            </a:br>
            <a:r>
              <a:rPr lang="fr-CH" sz="1800" dirty="0" smtClean="0"/>
              <a:t>~4500 avant J.-C.</a:t>
            </a:r>
            <a:endParaRPr lang="fr-CH" sz="3600"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1484784"/>
            <a:ext cx="6498299" cy="4873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20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a:t>Cairn de la Table des </a:t>
            </a:r>
            <a:r>
              <a:rPr lang="fr-FR" sz="4000" dirty="0" smtClean="0"/>
              <a:t>Marchands</a:t>
            </a:r>
            <a:br>
              <a:rPr lang="fr-FR" sz="4000" dirty="0" smtClean="0"/>
            </a:br>
            <a:r>
              <a:rPr lang="fr-CH" sz="4000" dirty="0"/>
              <a:t>Locmariaquer (France) </a:t>
            </a:r>
            <a:r>
              <a:rPr lang="fr-CH" dirty="0" smtClean="0"/>
              <a:t/>
            </a:r>
            <a:br>
              <a:rPr lang="fr-CH" dirty="0" smtClean="0"/>
            </a:br>
            <a:r>
              <a:rPr lang="fr-CH" sz="2000" dirty="0" smtClean="0"/>
              <a:t>~4500 avant J.-C.</a:t>
            </a:r>
            <a:endParaRPr lang="fr-CH"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00808"/>
            <a:ext cx="76200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355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normAutofit fontScale="90000"/>
          </a:bodyPr>
          <a:lstStyle/>
          <a:p>
            <a:r>
              <a:rPr lang="fr-FR" sz="4000" dirty="0" smtClean="0"/>
              <a:t>Dolmens gravés ou sculptés</a:t>
            </a:r>
            <a:br>
              <a:rPr lang="fr-FR" sz="4000" dirty="0" smtClean="0"/>
            </a:br>
            <a:endParaRPr lang="fr-CH" sz="2000" dirty="0"/>
          </a:p>
        </p:txBody>
      </p:sp>
      <p:sp>
        <p:nvSpPr>
          <p:cNvPr id="4" name="Titre 1"/>
          <p:cNvSpPr txBox="1">
            <a:spLocks/>
          </p:cNvSpPr>
          <p:nvPr/>
        </p:nvSpPr>
        <p:spPr>
          <a:xfrm>
            <a:off x="251520" y="5373216"/>
            <a:ext cx="446449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H" sz="3300" dirty="0" smtClean="0"/>
              <a:t>Locmariaquer (France) </a:t>
            </a:r>
            <a:r>
              <a:rPr lang="fr-CH" dirty="0" smtClean="0"/>
              <a:t/>
            </a:r>
            <a:br>
              <a:rPr lang="fr-CH" dirty="0" smtClean="0"/>
            </a:br>
            <a:r>
              <a:rPr lang="fr-CH" sz="2000" dirty="0" smtClean="0"/>
              <a:t>~4500 avant J.-C.</a:t>
            </a:r>
            <a:endParaRPr lang="fr-CH" sz="2000" dirty="0"/>
          </a:p>
        </p:txBody>
      </p:sp>
      <p:sp>
        <p:nvSpPr>
          <p:cNvPr id="5" name="Titre 1"/>
          <p:cNvSpPr txBox="1">
            <a:spLocks/>
          </p:cNvSpPr>
          <p:nvPr/>
        </p:nvSpPr>
        <p:spPr>
          <a:xfrm>
            <a:off x="5004048" y="5373216"/>
            <a:ext cx="3816424"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H" sz="3300" dirty="0" err="1" smtClean="0"/>
              <a:t>Commana</a:t>
            </a:r>
            <a:r>
              <a:rPr lang="fr-CH" sz="3300" dirty="0" smtClean="0"/>
              <a:t> (France) </a:t>
            </a:r>
            <a:r>
              <a:rPr lang="fr-CH" dirty="0" smtClean="0"/>
              <a:t/>
            </a:r>
            <a:br>
              <a:rPr lang="fr-CH" dirty="0" smtClean="0"/>
            </a:br>
            <a:r>
              <a:rPr lang="fr-CH" sz="2000" dirty="0" smtClean="0"/>
              <a:t>~4500 avant J.-C.</a:t>
            </a:r>
            <a:endParaRPr lang="fr-CH" sz="2000" dirty="0"/>
          </a:p>
        </p:txBody>
      </p:sp>
      <p:pic>
        <p:nvPicPr>
          <p:cNvPr id="1026" name="Picture 2" descr="C:\Users\Madeleine\Desktop\Photos mégal Anne\seins_Kerguntil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1241" y="2348880"/>
            <a:ext cx="4392715" cy="23162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deleine\Desktop\Photos mégal Anne\Locmariaqu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590" y="1099082"/>
            <a:ext cx="2808325" cy="431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1841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404664"/>
            <a:ext cx="8229600" cy="936104"/>
          </a:xfrm>
        </p:spPr>
        <p:txBody>
          <a:bodyPr>
            <a:normAutofit fontScale="90000"/>
          </a:bodyPr>
          <a:lstStyle/>
          <a:p>
            <a:r>
              <a:rPr lang="fr-FR" sz="3100" dirty="0" smtClean="0"/>
              <a:t>Dolmen près </a:t>
            </a:r>
            <a:r>
              <a:rPr lang="fr-FR" sz="3100" dirty="0"/>
              <a:t>de </a:t>
            </a:r>
            <a:r>
              <a:rPr lang="fr-FR" sz="3100" dirty="0" err="1" smtClean="0"/>
              <a:t>Walsrode</a:t>
            </a:r>
            <a:r>
              <a:rPr lang="fr-FR" sz="3100" dirty="0" smtClean="0"/>
              <a:t> en Basse-Saxe (Allemagne)</a:t>
            </a:r>
            <a:r>
              <a:rPr lang="fr-FR" sz="3600" dirty="0" smtClean="0"/>
              <a:t/>
            </a:r>
            <a:br>
              <a:rPr lang="fr-FR" sz="3600" dirty="0" smtClean="0"/>
            </a:br>
            <a:r>
              <a:rPr lang="fr-FR" sz="2200" dirty="0" smtClean="0"/>
              <a:t>~3500 avant J.-C.</a:t>
            </a:r>
            <a:r>
              <a:rPr lang="fr-CH" dirty="0"/>
              <a:t/>
            </a:r>
            <a:br>
              <a:rPr lang="fr-CH" dirty="0"/>
            </a:br>
            <a:endParaRPr lang="fr-CH"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799800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214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3600" dirty="0" smtClean="0"/>
              <a:t>Yverdon/</a:t>
            </a:r>
            <a:r>
              <a:rPr lang="fr-CH" sz="3600" dirty="0" err="1" smtClean="0"/>
              <a:t>Clendy</a:t>
            </a:r>
            <a:r>
              <a:rPr lang="fr-CH" sz="3600" dirty="0" smtClean="0"/>
              <a:t> (VD)</a:t>
            </a:r>
            <a:br>
              <a:rPr lang="fr-CH" sz="3600" dirty="0" smtClean="0"/>
            </a:br>
            <a:r>
              <a:rPr lang="fr-CH" sz="2200" dirty="0" smtClean="0"/>
              <a:t>~4500-4000 avant J.-C.</a:t>
            </a:r>
            <a:endParaRPr lang="fr-CH" sz="2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572" y="2331700"/>
            <a:ext cx="6084168" cy="415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Madeleine\Dropbox\CIIP Histoire\EN COURS\AA\demandes droits\Tableau droits thème 06\Ressources images_thème6\DVD\6DVD2_Mégalithes du monde\6DVD2_dia2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340768"/>
            <a:ext cx="6660232" cy="307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672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a:t>Stonehenge (Angleterre</a:t>
            </a:r>
            <a:r>
              <a:rPr lang="fr-CH" dirty="0" smtClean="0"/>
              <a:t>)</a:t>
            </a:r>
            <a:br>
              <a:rPr lang="fr-CH" dirty="0" smtClean="0"/>
            </a:br>
            <a:r>
              <a:rPr lang="fr-CH" sz="2200" dirty="0"/>
              <a:t>~2’800 – 1’100 avant J.-</a:t>
            </a:r>
            <a:r>
              <a:rPr lang="fr-CH" sz="2200" dirty="0" smtClean="0"/>
              <a:t>C.</a:t>
            </a:r>
            <a:endParaRPr lang="fr-CH" sz="2200"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556792"/>
            <a:ext cx="6835453" cy="512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242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850106"/>
          </a:xfrm>
        </p:spPr>
        <p:txBody>
          <a:bodyPr>
            <a:normAutofit fontScale="90000"/>
          </a:bodyPr>
          <a:lstStyle/>
          <a:p>
            <a:r>
              <a:rPr lang="fr-FR" sz="3600" dirty="0" smtClean="0"/>
              <a:t>Stonehenge (Angleterre)</a:t>
            </a:r>
            <a:r>
              <a:rPr lang="fr-FR" sz="3100" dirty="0" smtClean="0"/>
              <a:t/>
            </a:r>
            <a:br>
              <a:rPr lang="fr-FR" sz="3100" dirty="0" smtClean="0"/>
            </a:br>
            <a:r>
              <a:rPr lang="fr-FR" sz="3100" dirty="0" smtClean="0"/>
              <a:t>Élément </a:t>
            </a:r>
            <a:r>
              <a:rPr lang="fr-FR" sz="3100" dirty="0"/>
              <a:t>du </a:t>
            </a:r>
            <a:r>
              <a:rPr lang="fr-FR" sz="3100" dirty="0" smtClean="0"/>
              <a:t>cercle</a:t>
            </a:r>
            <a:r>
              <a:rPr lang="fr-CH" dirty="0"/>
              <a:t/>
            </a:r>
            <a:br>
              <a:rPr lang="fr-CH" dirty="0"/>
            </a:br>
            <a:endParaRPr lang="fr-CH"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510408"/>
            <a:ext cx="6768752" cy="508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723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850106"/>
          </a:xfrm>
        </p:spPr>
        <p:txBody>
          <a:bodyPr>
            <a:normAutofit fontScale="90000"/>
          </a:bodyPr>
          <a:lstStyle/>
          <a:p>
            <a:r>
              <a:rPr lang="fr-FR" sz="3600" dirty="0" err="1" smtClean="0"/>
              <a:t>Bodmin</a:t>
            </a:r>
            <a:r>
              <a:rPr lang="fr-FR" sz="3600" dirty="0" smtClean="0"/>
              <a:t> </a:t>
            </a:r>
            <a:r>
              <a:rPr lang="fr-FR" sz="3600" dirty="0" err="1" smtClean="0"/>
              <a:t>Moor</a:t>
            </a:r>
            <a:r>
              <a:rPr lang="fr-FR" sz="3600" dirty="0" smtClean="0"/>
              <a:t> (Angleterre)</a:t>
            </a:r>
            <a:r>
              <a:rPr lang="fr-FR" sz="3100" dirty="0" smtClean="0"/>
              <a:t/>
            </a:r>
            <a:br>
              <a:rPr lang="fr-FR" sz="3100" dirty="0" smtClean="0"/>
            </a:br>
            <a:r>
              <a:rPr lang="fr-FR" sz="3100" dirty="0" smtClean="0"/>
              <a:t>Dolmen </a:t>
            </a:r>
            <a:r>
              <a:rPr lang="fr-CH" dirty="0"/>
              <a:t/>
            </a:r>
            <a:br>
              <a:rPr lang="fr-CH" dirty="0"/>
            </a:br>
            <a:endParaRPr lang="fr-CH"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268760"/>
            <a:ext cx="6218722" cy="509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129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err="1" smtClean="0"/>
              <a:t>Callanish</a:t>
            </a:r>
            <a:r>
              <a:rPr lang="fr-CH" dirty="0" smtClean="0"/>
              <a:t> (Ecosse)</a:t>
            </a:r>
            <a:br>
              <a:rPr lang="fr-CH" dirty="0" smtClean="0"/>
            </a:br>
            <a:r>
              <a:rPr lang="fr-CH" sz="2000" dirty="0" smtClean="0"/>
              <a:t>~3’000 avant J.-C.</a:t>
            </a:r>
            <a:endParaRPr lang="fr-CH"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56792"/>
            <a:ext cx="657464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431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1210146"/>
          </a:xfrm>
        </p:spPr>
        <p:txBody>
          <a:bodyPr>
            <a:normAutofit/>
          </a:bodyPr>
          <a:lstStyle/>
          <a:p>
            <a:r>
              <a:rPr lang="fr-CH" sz="3600" dirty="0" smtClean="0"/>
              <a:t>Tumulus de </a:t>
            </a:r>
            <a:r>
              <a:rPr lang="fr-CH" sz="3600" dirty="0" err="1" smtClean="0"/>
              <a:t>Newgrange</a:t>
            </a:r>
            <a:r>
              <a:rPr lang="fr-CH" sz="3600" dirty="0" smtClean="0"/>
              <a:t> (Irlande)</a:t>
            </a:r>
            <a:br>
              <a:rPr lang="fr-CH" sz="3600" dirty="0" smtClean="0"/>
            </a:br>
            <a:r>
              <a:rPr lang="fr-CH" sz="2000" dirty="0" smtClean="0"/>
              <a:t>~3200 avant J.-C.</a:t>
            </a:r>
            <a:endParaRPr lang="fr-CH" sz="2000"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5184576" cy="346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74" y="4149080"/>
            <a:ext cx="3278616" cy="246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1396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3600" dirty="0" smtClean="0"/>
              <a:t>Art rupestre à </a:t>
            </a:r>
            <a:r>
              <a:rPr lang="fr-CH" sz="3600" dirty="0" err="1" smtClean="0"/>
              <a:t>Knowth</a:t>
            </a:r>
            <a:r>
              <a:rPr lang="fr-CH" sz="3600" dirty="0" smtClean="0"/>
              <a:t> (Irlande)</a:t>
            </a:r>
            <a:br>
              <a:rPr lang="fr-CH" sz="3600" dirty="0" smtClean="0"/>
            </a:br>
            <a:r>
              <a:rPr lang="fr-CH" sz="2000" dirty="0" smtClean="0"/>
              <a:t>~5000 avant J.-C.</a:t>
            </a:r>
            <a:endParaRPr lang="fr-CH" sz="2000"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192" y="1600200"/>
            <a:ext cx="603761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638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sz="3200" dirty="0" smtClean="0"/>
              <a:t>Alignements de menhirs à Los </a:t>
            </a:r>
            <a:r>
              <a:rPr lang="fr-CH" sz="3200" dirty="0" err="1"/>
              <a:t>A</a:t>
            </a:r>
            <a:r>
              <a:rPr lang="fr-CH" sz="3200" dirty="0" err="1" smtClean="0"/>
              <a:t>lmendres</a:t>
            </a:r>
            <a:r>
              <a:rPr lang="fr-CH" sz="3200" dirty="0" smtClean="0"/>
              <a:t> (Portugal)</a:t>
            </a:r>
            <a:br>
              <a:rPr lang="fr-CH" sz="3200" dirty="0" smtClean="0"/>
            </a:br>
            <a:r>
              <a:rPr lang="fr-CH" sz="2000" dirty="0" smtClean="0"/>
              <a:t>~ 6000 à 3000 avant J.-C.</a:t>
            </a:r>
            <a:endParaRPr lang="fr-CH" sz="2000"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2276872"/>
            <a:ext cx="7271599" cy="34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3644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smtClean="0"/>
              <a:t>Elément du cromlech de Los </a:t>
            </a:r>
            <a:r>
              <a:rPr lang="fr-CH" dirty="0" err="1" smtClean="0"/>
              <a:t>Almendres</a:t>
            </a:r>
            <a:r>
              <a:rPr lang="fr-CH" dirty="0" smtClean="0"/>
              <a:t> (Portugal)</a:t>
            </a:r>
            <a:endParaRPr lang="fr-CH"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8292" y="1600200"/>
            <a:ext cx="338741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088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48063" y="2420888"/>
            <a:ext cx="3744417" cy="3582398"/>
          </a:xfrm>
        </p:spPr>
        <p:txBody>
          <a:bodyPr>
            <a:normAutofit/>
          </a:bodyPr>
          <a:lstStyle/>
          <a:p>
            <a:r>
              <a:rPr lang="fr-CH" sz="4000" dirty="0" smtClean="0"/>
              <a:t>Stèle </a:t>
            </a:r>
            <a:r>
              <a:rPr lang="fr-CH" sz="4000" dirty="0" err="1" smtClean="0"/>
              <a:t>anthopomorphe</a:t>
            </a:r>
            <a:r>
              <a:rPr lang="fr-CH" sz="4000" dirty="0" smtClean="0"/>
              <a:t/>
            </a:r>
            <a:br>
              <a:rPr lang="fr-CH" sz="4000" dirty="0" smtClean="0"/>
            </a:br>
            <a:r>
              <a:rPr lang="fr-CH" sz="3200" dirty="0" err="1" smtClean="0"/>
              <a:t>Histria</a:t>
            </a:r>
            <a:r>
              <a:rPr lang="fr-CH" sz="3200" dirty="0" smtClean="0"/>
              <a:t> (Roumanie)</a:t>
            </a:r>
            <a:r>
              <a:rPr lang="fr-CH" sz="4000" dirty="0" smtClean="0"/>
              <a:t/>
            </a:r>
            <a:br>
              <a:rPr lang="fr-CH" sz="4000" dirty="0" smtClean="0"/>
            </a:br>
            <a:r>
              <a:rPr lang="fr-CH" sz="2000" dirty="0" smtClean="0"/>
              <a:t>période néolithique</a:t>
            </a:r>
            <a:endParaRPr lang="fr-CH" sz="4000" dirty="0"/>
          </a:p>
        </p:txBody>
      </p:sp>
      <p:pic>
        <p:nvPicPr>
          <p:cNvPr id="1026" name="Picture 2" descr="C:\Users\Madeleine\Dropbox\CIIP Histoire\Demandes droits\Tableau droits thème 06\Ressources images_thème6\DVD\6DVD2_Mégalithes du monde\6DVD2_dia26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08" y="0"/>
            <a:ext cx="4990867"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315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88640"/>
            <a:ext cx="8229600" cy="1143000"/>
          </a:xfrm>
        </p:spPr>
        <p:txBody>
          <a:bodyPr>
            <a:normAutofit fontScale="90000"/>
          </a:bodyPr>
          <a:lstStyle/>
          <a:p>
            <a:r>
              <a:rPr lang="fr-CH" dirty="0" smtClean="0">
                <a:solidFill>
                  <a:srgbClr val="FF0000"/>
                </a:solidFill>
              </a:rPr>
              <a:t>… et ailleurs sur les autres continents</a:t>
            </a:r>
            <a:endParaRPr lang="fr-CH" dirty="0">
              <a:solidFill>
                <a:srgbClr val="FF0000"/>
              </a:solidFill>
            </a:endParaRPr>
          </a:p>
        </p:txBody>
      </p:sp>
      <p:pic>
        <p:nvPicPr>
          <p:cNvPr id="1026" name="Picture 2" descr="http://upload.wikimedia.org/wikipedia/commons/3/3c/Dolmen_fr_Godavari_district%2C_Andhra_Pradesh%2C_India_%28KVHAAs_M%C3%A5nadsblad_1880_s09_fig7%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57"/>
          <a:stretch/>
        </p:blipFill>
        <p:spPr bwMode="auto">
          <a:xfrm>
            <a:off x="1619672" y="1164397"/>
            <a:ext cx="6336704" cy="488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4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3600" dirty="0" err="1" smtClean="0"/>
              <a:t>Corcelles</a:t>
            </a:r>
            <a:r>
              <a:rPr lang="fr-CH" sz="3600" dirty="0" smtClean="0"/>
              <a:t>-près-Concise (VD)</a:t>
            </a:r>
            <a:br>
              <a:rPr lang="fr-CH" sz="3600" dirty="0" smtClean="0"/>
            </a:br>
            <a:r>
              <a:rPr lang="fr-CH" sz="2200" dirty="0" smtClean="0"/>
              <a:t>~4400-4000 avant J.-C.</a:t>
            </a:r>
            <a:endParaRPr lang="fr-CH" sz="2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84784"/>
            <a:ext cx="8568952" cy="506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279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8024" y="1556792"/>
            <a:ext cx="3898776" cy="1143000"/>
          </a:xfrm>
        </p:spPr>
        <p:txBody>
          <a:bodyPr>
            <a:normAutofit fontScale="90000"/>
          </a:bodyPr>
          <a:lstStyle/>
          <a:p>
            <a:r>
              <a:rPr lang="fr-CH" sz="3200" dirty="0" err="1"/>
              <a:t>Göbekli</a:t>
            </a:r>
            <a:r>
              <a:rPr lang="fr-CH" sz="3200" dirty="0"/>
              <a:t> </a:t>
            </a:r>
            <a:r>
              <a:rPr lang="fr-CH" sz="3200" dirty="0" err="1" smtClean="0"/>
              <a:t>Tepe</a:t>
            </a:r>
            <a:r>
              <a:rPr lang="fr-CH" sz="3200" dirty="0" smtClean="0"/>
              <a:t> (Turquie)</a:t>
            </a:r>
            <a:r>
              <a:rPr lang="fr-CH" sz="3200" dirty="0"/>
              <a:t/>
            </a:r>
            <a:br>
              <a:rPr lang="fr-CH" sz="3200" dirty="0"/>
            </a:br>
            <a:r>
              <a:rPr lang="fr-CH" sz="1800" dirty="0"/>
              <a:t>~11500 à 10000 avant J.-C.</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4392488" cy="658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751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4012131"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4644008" y="1772816"/>
            <a:ext cx="3707904" cy="2554545"/>
          </a:xfrm>
          <a:prstGeom prst="rect">
            <a:avLst/>
          </a:prstGeom>
          <a:noFill/>
        </p:spPr>
        <p:txBody>
          <a:bodyPr wrap="square" rtlCol="0">
            <a:spAutoFit/>
          </a:bodyPr>
          <a:lstStyle/>
          <a:p>
            <a:r>
              <a:rPr lang="fr-CH" sz="3200" dirty="0" err="1"/>
              <a:t>Göbekli</a:t>
            </a:r>
            <a:r>
              <a:rPr lang="fr-CH" sz="3200" dirty="0"/>
              <a:t> </a:t>
            </a:r>
            <a:r>
              <a:rPr lang="fr-CH" sz="3200" dirty="0" err="1" smtClean="0"/>
              <a:t>Tepe</a:t>
            </a:r>
            <a:r>
              <a:rPr lang="fr-CH" sz="3200" dirty="0" smtClean="0"/>
              <a:t> (Turquie)</a:t>
            </a:r>
          </a:p>
          <a:p>
            <a:r>
              <a:rPr lang="fr-CH" sz="2400" dirty="0" smtClean="0"/>
              <a:t>Représentation d’une bête de proie (haut-relief) et de sa victime en bas-relief (peut-être un sanglier). </a:t>
            </a:r>
            <a:endParaRPr lang="fr-CH" sz="2400" dirty="0"/>
          </a:p>
        </p:txBody>
      </p:sp>
    </p:spTree>
    <p:extLst>
      <p:ext uri="{BB962C8B-B14F-4D97-AF65-F5344CB8AC3E}">
        <p14:creationId xmlns:p14="http://schemas.microsoft.com/office/powerpoint/2010/main" val="4065981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895174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a:spLocks noGrp="1"/>
          </p:cNvSpPr>
          <p:nvPr>
            <p:ph type="title"/>
          </p:nvPr>
        </p:nvSpPr>
        <p:spPr/>
        <p:txBody>
          <a:bodyPr>
            <a:noAutofit/>
          </a:bodyPr>
          <a:lstStyle/>
          <a:p>
            <a:r>
              <a:rPr lang="fr-CH" sz="3200" dirty="0" smtClean="0"/>
              <a:t>Alignement de menhirs, </a:t>
            </a:r>
            <a:r>
              <a:rPr lang="fr-CH" sz="3200" dirty="0" err="1" smtClean="0"/>
              <a:t>Metsamor</a:t>
            </a:r>
            <a:r>
              <a:rPr lang="fr-CH" sz="3200" dirty="0" smtClean="0"/>
              <a:t> (Arménie)</a:t>
            </a:r>
            <a:br>
              <a:rPr lang="fr-CH" sz="3200" dirty="0" smtClean="0"/>
            </a:br>
            <a:r>
              <a:rPr lang="en-US" sz="1800" dirty="0" smtClean="0"/>
              <a:t>à </a:t>
            </a:r>
            <a:r>
              <a:rPr lang="en-US" sz="1800" dirty="0" err="1" smtClean="0"/>
              <a:t>partir</a:t>
            </a:r>
            <a:r>
              <a:rPr lang="en-US" sz="1800" dirty="0" smtClean="0"/>
              <a:t> de ~5000 </a:t>
            </a:r>
            <a:r>
              <a:rPr lang="en-US" sz="1800" dirty="0" err="1" smtClean="0"/>
              <a:t>avant</a:t>
            </a:r>
            <a:r>
              <a:rPr lang="en-US" sz="1800" dirty="0" smtClean="0"/>
              <a:t> J.-C.</a:t>
            </a:r>
            <a:endParaRPr lang="fr-CH" sz="1800" dirty="0"/>
          </a:p>
        </p:txBody>
      </p:sp>
    </p:spTree>
    <p:extLst>
      <p:ext uri="{BB962C8B-B14F-4D97-AF65-F5344CB8AC3E}">
        <p14:creationId xmlns:p14="http://schemas.microsoft.com/office/powerpoint/2010/main" val="708803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692696"/>
            <a:ext cx="8229600" cy="1143000"/>
          </a:xfrm>
        </p:spPr>
        <p:txBody>
          <a:bodyPr>
            <a:normAutofit fontScale="90000"/>
          </a:bodyPr>
          <a:lstStyle/>
          <a:p>
            <a:r>
              <a:rPr lang="fr-FR" sz="3600" dirty="0"/>
              <a:t>Champs de mégalithes </a:t>
            </a:r>
            <a:r>
              <a:rPr lang="fr-FR" sz="3600" dirty="0" smtClean="0"/>
              <a:t>sculptés, près </a:t>
            </a:r>
            <a:r>
              <a:rPr lang="fr-FR" sz="3600" dirty="0"/>
              <a:t>de </a:t>
            </a:r>
            <a:r>
              <a:rPr lang="fr-FR" sz="3600" dirty="0" err="1" smtClean="0"/>
              <a:t>Mörön</a:t>
            </a:r>
            <a:r>
              <a:rPr lang="fr-FR" sz="3600" dirty="0"/>
              <a:t> </a:t>
            </a:r>
            <a:r>
              <a:rPr lang="fr-FR" sz="3600" dirty="0" smtClean="0"/>
              <a:t>(</a:t>
            </a:r>
            <a:r>
              <a:rPr lang="fr-FR" sz="3600" dirty="0"/>
              <a:t>Mongolie)</a:t>
            </a:r>
            <a:r>
              <a:rPr lang="fr-FR" dirty="0"/>
              <a:t/>
            </a:r>
            <a:br>
              <a:rPr lang="fr-FR" dirty="0"/>
            </a:br>
            <a:r>
              <a:rPr lang="fr-FR" sz="2000" dirty="0" smtClean="0"/>
              <a:t>~1200 à 1000 </a:t>
            </a:r>
            <a:r>
              <a:rPr lang="fr-FR" sz="2000" dirty="0"/>
              <a:t>avant </a:t>
            </a:r>
            <a:r>
              <a:rPr lang="fr-FR" sz="2000" dirty="0" smtClean="0"/>
              <a:t>J.-C.</a:t>
            </a:r>
            <a:r>
              <a:rPr lang="fr-CH" dirty="0"/>
              <a:t/>
            </a:r>
            <a:br>
              <a:rPr lang="fr-CH" dirty="0"/>
            </a:br>
            <a:endParaRPr lang="fr-CH"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132856"/>
            <a:ext cx="6521815" cy="434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6302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60032" y="332858"/>
            <a:ext cx="4042792" cy="5904656"/>
          </a:xfrm>
        </p:spPr>
        <p:txBody>
          <a:bodyPr>
            <a:normAutofit/>
          </a:bodyPr>
          <a:lstStyle/>
          <a:p>
            <a:pPr algn="just"/>
            <a:r>
              <a:rPr lang="fr-FR" sz="2400" dirty="0"/>
              <a:t>Une </a:t>
            </a:r>
            <a:r>
              <a:rPr lang="fr-FR" sz="2400" b="1" dirty="0"/>
              <a:t>pierre de cerf</a:t>
            </a:r>
            <a:r>
              <a:rPr lang="fr-FR" sz="2400" dirty="0"/>
              <a:t> ou </a:t>
            </a:r>
            <a:r>
              <a:rPr lang="fr-FR" sz="2400" b="1" dirty="0"/>
              <a:t>pierre à cerf</a:t>
            </a:r>
            <a:r>
              <a:rPr lang="fr-FR" sz="2400" dirty="0"/>
              <a:t> est un </a:t>
            </a:r>
            <a:r>
              <a:rPr lang="fr-FR" sz="2400" dirty="0" smtClean="0"/>
              <a:t>mégalithe ancien </a:t>
            </a:r>
            <a:r>
              <a:rPr lang="fr-FR" sz="2400" dirty="0"/>
              <a:t>dont les gravures </a:t>
            </a:r>
            <a:r>
              <a:rPr lang="fr-FR" sz="2400" dirty="0" smtClean="0"/>
              <a:t>représentent des </a:t>
            </a:r>
            <a:r>
              <a:rPr lang="fr-FR" sz="2400" dirty="0"/>
              <a:t>cerfs </a:t>
            </a:r>
            <a:r>
              <a:rPr lang="fr-FR" sz="2400" dirty="0" smtClean="0"/>
              <a:t>en </a:t>
            </a:r>
            <a:r>
              <a:rPr lang="fr-FR" sz="2400" dirty="0"/>
              <a:t>train de voler.</a:t>
            </a:r>
            <a:r>
              <a:rPr lang="fr-CH" sz="2400" dirty="0"/>
              <a:t/>
            </a:r>
            <a:br>
              <a:rPr lang="fr-CH" sz="2400" dirty="0"/>
            </a:br>
            <a:r>
              <a:rPr lang="fr-FR" sz="2400" dirty="0"/>
              <a:t>On trouve des pierres de cerf dans le Nord de la Mongolie et en </a:t>
            </a:r>
            <a:r>
              <a:rPr lang="fr-FR" sz="2400" dirty="0" smtClean="0"/>
              <a:t>Sibérie. </a:t>
            </a:r>
            <a:r>
              <a:rPr lang="fr-FR" sz="2400" dirty="0"/>
              <a:t>Leur signification est encore mal connue</a:t>
            </a:r>
            <a:r>
              <a:rPr lang="fr-FR" sz="2400" dirty="0" smtClean="0"/>
              <a:t>.</a:t>
            </a:r>
            <a:endParaRPr lang="fr-CH" sz="2400" dirty="0"/>
          </a:p>
        </p:txBody>
      </p:sp>
      <p:pic>
        <p:nvPicPr>
          <p:cNvPr id="3074" name="Picture 2" descr="File:Deer stone detall.png">
            <a:hlinkClick r:id="rId2"/>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1520" y="188640"/>
            <a:ext cx="4320480" cy="630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1640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smtClean="0"/>
              <a:t>Célèbes (Indonésie)</a:t>
            </a:r>
            <a:r>
              <a:rPr lang="fr-CH" dirty="0"/>
              <a:t/>
            </a:r>
            <a:br>
              <a:rPr lang="fr-CH" dirty="0"/>
            </a:br>
            <a:r>
              <a:rPr lang="fr-CH" sz="2000" dirty="0"/>
              <a:t>~</a:t>
            </a:r>
            <a:r>
              <a:rPr lang="fr-CH" sz="2000" dirty="0" smtClean="0"/>
              <a:t>3’000 à 1’300 avant J.-C.</a:t>
            </a:r>
            <a:endParaRPr lang="fr-CH"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772816"/>
            <a:ext cx="6552728" cy="49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6226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sz="4000" dirty="0"/>
              <a:t>Cercle mégalithique de </a:t>
            </a:r>
            <a:r>
              <a:rPr lang="fr-CH" sz="4000" dirty="0" err="1"/>
              <a:t>Wassu</a:t>
            </a:r>
            <a:r>
              <a:rPr lang="fr-CH" sz="4000" dirty="0"/>
              <a:t/>
            </a:r>
            <a:br>
              <a:rPr lang="fr-CH" sz="4000" dirty="0"/>
            </a:br>
            <a:r>
              <a:rPr lang="fr-CH" sz="4000" dirty="0"/>
              <a:t> </a:t>
            </a:r>
            <a:r>
              <a:rPr lang="fr-CH" sz="4000" dirty="0" smtClean="0"/>
              <a:t>(Gambie)</a:t>
            </a:r>
            <a:r>
              <a:rPr lang="fr-CH" dirty="0" smtClean="0"/>
              <a:t/>
            </a:r>
            <a:br>
              <a:rPr lang="fr-CH" dirty="0" smtClean="0"/>
            </a:br>
            <a:r>
              <a:rPr lang="fr-CH" sz="2000" dirty="0" smtClean="0"/>
              <a:t>Dès 300 avant J.-C</a:t>
            </a:r>
            <a:r>
              <a:rPr lang="fr-CH" sz="2000" dirty="0" smtClean="0">
                <a:solidFill>
                  <a:schemeClr val="accent1"/>
                </a:solidFill>
              </a:rPr>
              <a:t>.</a:t>
            </a:r>
            <a:endParaRPr lang="fr-CH" dirty="0">
              <a:solidFill>
                <a:schemeClr val="accent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60916"/>
            <a:ext cx="7128793" cy="4748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693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3600" dirty="0" smtClean="0"/>
              <a:t>Cercle mégalithique de Kerr Batch(Gambie</a:t>
            </a:r>
            <a:r>
              <a:rPr lang="fr-CH" sz="3600" dirty="0"/>
              <a:t>)</a:t>
            </a:r>
            <a:br>
              <a:rPr lang="fr-CH" sz="3600" dirty="0"/>
            </a:br>
            <a:r>
              <a:rPr lang="fr-CH" sz="2000" dirty="0"/>
              <a:t>Dès 300 avant J.-C</a:t>
            </a:r>
            <a:r>
              <a:rPr lang="fr-CH" sz="2000" dirty="0">
                <a:solidFill>
                  <a:schemeClr val="accent1"/>
                </a:solidFill>
              </a:rPr>
              <a:t>.</a:t>
            </a:r>
            <a:endParaRPr lang="fr-CH" sz="2000" dirty="0"/>
          </a:p>
        </p:txBody>
      </p:sp>
      <p:pic>
        <p:nvPicPr>
          <p:cNvPr id="4" name="Picture 3" descr="Fichier:Kerr Batch stone circle2.jpg">
            <a:hlinkClick r:id="rId2"/>
          </p:cNvPr>
          <p:cNvPicPr>
            <a:picLocks noGrp="1" noChangeAspect="1" noChangeArrowheads="1"/>
          </p:cNvPicPr>
          <p:nvPr>
            <p:ph idx="1"/>
          </p:nvPr>
        </p:nvPicPr>
        <p:blipFill>
          <a:blip r:embed="rId3" r:link="rId4">
            <a:extLst>
              <a:ext uri="{28A0092B-C50C-407E-A947-70E740481C1C}">
                <a14:useLocalDpi xmlns:a14="http://schemas.microsoft.com/office/drawing/2010/main" val="0"/>
              </a:ext>
            </a:extLst>
          </a:blip>
          <a:srcRect/>
          <a:stretch>
            <a:fillRect/>
          </a:stretch>
        </p:blipFill>
        <p:spPr bwMode="auto">
          <a:xfrm>
            <a:off x="827584" y="1700808"/>
            <a:ext cx="7344816" cy="489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1100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a:t>San </a:t>
            </a:r>
            <a:r>
              <a:rPr lang="fr-CH" dirty="0" smtClean="0"/>
              <a:t>Agustín (Colombie)</a:t>
            </a:r>
            <a:br>
              <a:rPr lang="fr-CH" dirty="0" smtClean="0"/>
            </a:br>
            <a:r>
              <a:rPr lang="fr-CH" sz="2000" dirty="0" smtClean="0"/>
              <a:t>Dès 1’100 avant J.-C.</a:t>
            </a:r>
            <a:endParaRPr lang="fr-CH"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72000" y="2239372"/>
            <a:ext cx="2400000" cy="324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9442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smtClean="0"/>
              <a:t>Moais de l’Ile de Pâques</a:t>
            </a:r>
            <a:br>
              <a:rPr lang="fr-CH" dirty="0" smtClean="0"/>
            </a:br>
            <a:r>
              <a:rPr lang="fr-CH" sz="2000" dirty="0" smtClean="0"/>
              <a:t>à partir de ~800 </a:t>
            </a:r>
            <a:endParaRPr lang="fr-CH"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340768"/>
            <a:ext cx="3960440" cy="528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366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6609229" y="2348881"/>
            <a:ext cx="2520279" cy="34563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H" sz="3600" dirty="0" err="1" smtClean="0"/>
              <a:t>Fresens</a:t>
            </a:r>
            <a:r>
              <a:rPr lang="fr-CH" sz="3600" dirty="0" smtClean="0"/>
              <a:t> (NE) </a:t>
            </a:r>
            <a:r>
              <a:rPr lang="fr-CH" sz="2200" dirty="0" smtClean="0"/>
              <a:t>~3000 avant J.-C.</a:t>
            </a:r>
          </a:p>
          <a:p>
            <a:r>
              <a:rPr lang="fr-CH" sz="2200" dirty="0" smtClean="0"/>
              <a:t>Dalle cassée, avec ouverture «hublot»</a:t>
            </a:r>
            <a:endParaRPr lang="fr-CH" sz="2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56" y="260648"/>
            <a:ext cx="6370093" cy="643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7654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3429000" y="1550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415415469"/>
              </p:ext>
            </p:extLst>
          </p:nvPr>
        </p:nvGraphicFramePr>
        <p:xfrm>
          <a:off x="3203848" y="1196752"/>
          <a:ext cx="2729846" cy="4525972"/>
        </p:xfrm>
        <a:graphic>
          <a:graphicData uri="http://schemas.openxmlformats.org/drawingml/2006/table">
            <a:tbl>
              <a:tblPr firstRow="1" firstCol="1" bandRow="1">
                <a:tableStyleId>{5C22544A-7EE6-4342-B048-85BDC9FD1C3A}</a:tableStyleId>
              </a:tblPr>
              <a:tblGrid>
                <a:gridCol w="661622"/>
                <a:gridCol w="2068224"/>
              </a:tblGrid>
              <a:tr h="251631">
                <a:tc gridSpan="2">
                  <a:txBody>
                    <a:bodyPr/>
                    <a:lstStyle/>
                    <a:p>
                      <a:pPr>
                        <a:lnSpc>
                          <a:spcPct val="115000"/>
                        </a:lnSpc>
                        <a:spcAft>
                          <a:spcPts val="1000"/>
                        </a:spcAft>
                      </a:pPr>
                      <a:r>
                        <a:rPr lang="fr-CH" sz="700" dirty="0">
                          <a:effectLst/>
                        </a:rPr>
                        <a:t>Mégalithes du monde                                                                                          Crédits photographiques</a:t>
                      </a:r>
                      <a:endParaRPr lang="fr-CH" sz="700" dirty="0">
                        <a:effectLst/>
                        <a:latin typeface="Calibri"/>
                        <a:ea typeface="Calibri"/>
                        <a:cs typeface="Times New Roman"/>
                      </a:endParaRPr>
                    </a:p>
                  </a:txBody>
                  <a:tcPr marL="30332" marR="30332" marT="6066" marB="0">
                    <a:solidFill>
                      <a:srgbClr val="92D050"/>
                    </a:solidFill>
                  </a:tcPr>
                </a:tc>
                <a:tc hMerge="1">
                  <a:txBody>
                    <a:bodyPr/>
                    <a:lstStyle/>
                    <a:p>
                      <a:endParaRPr lang="fr-CH"/>
                    </a:p>
                  </a:txBody>
                  <a:tcPr/>
                </a:tc>
              </a:tr>
              <a:tr h="128849">
                <a:tc>
                  <a:txBody>
                    <a:bodyPr/>
                    <a:lstStyle/>
                    <a:p>
                      <a:pPr>
                        <a:lnSpc>
                          <a:spcPct val="115000"/>
                        </a:lnSpc>
                        <a:spcAft>
                          <a:spcPts val="1000"/>
                        </a:spcAft>
                      </a:pPr>
                      <a:r>
                        <a:rPr lang="fr-CH" sz="700">
                          <a:effectLst/>
                        </a:rPr>
                        <a:t>p. 1</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©OCC-SAP Porrentruy</a:t>
                      </a:r>
                    </a:p>
                  </a:txBody>
                  <a:tcPr marL="30332" marR="30332" marT="6066" marB="0">
                    <a:solidFill>
                      <a:srgbClr val="92D050"/>
                    </a:solidFill>
                  </a:tcPr>
                </a:tc>
              </a:tr>
              <a:tr h="128849">
                <a:tc>
                  <a:txBody>
                    <a:bodyPr/>
                    <a:lstStyle/>
                    <a:p>
                      <a:pPr>
                        <a:lnSpc>
                          <a:spcPct val="115000"/>
                        </a:lnSpc>
                        <a:spcAft>
                          <a:spcPts val="1000"/>
                        </a:spcAft>
                      </a:pPr>
                      <a:r>
                        <a:rPr lang="fr-CH" sz="700">
                          <a:effectLst/>
                        </a:rPr>
                        <a:t>p. 2a à 4, 22</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smtClean="0">
                          <a:solidFill>
                            <a:schemeClr val="dk1"/>
                          </a:solidFill>
                          <a:effectLst/>
                          <a:latin typeface="+mn-lt"/>
                          <a:ea typeface="+mn-ea"/>
                          <a:cs typeface="+mn-cs"/>
                        </a:rPr>
                        <a:t>©Madeleine </a:t>
                      </a:r>
                      <a:r>
                        <a:rPr lang="fr-CH" sz="700" kern="1200" dirty="0">
                          <a:solidFill>
                            <a:schemeClr val="dk1"/>
                          </a:solidFill>
                          <a:effectLst/>
                          <a:latin typeface="+mn-lt"/>
                          <a:ea typeface="+mn-ea"/>
                          <a:cs typeface="+mn-cs"/>
                        </a:rPr>
                        <a:t>Stanescu</a:t>
                      </a:r>
                    </a:p>
                  </a:txBody>
                  <a:tcPr marL="30332" marR="30332" marT="6066" marB="0">
                    <a:solidFill>
                      <a:srgbClr val="92D050"/>
                    </a:solidFill>
                  </a:tcPr>
                </a:tc>
              </a:tr>
              <a:tr h="128849">
                <a:tc>
                  <a:txBody>
                    <a:bodyPr/>
                    <a:lstStyle/>
                    <a:p>
                      <a:pPr>
                        <a:lnSpc>
                          <a:spcPct val="115000"/>
                        </a:lnSpc>
                        <a:spcAft>
                          <a:spcPts val="1000"/>
                        </a:spcAft>
                      </a:pPr>
                      <a:r>
                        <a:rPr lang="fr-CH" sz="700">
                          <a:effectLst/>
                        </a:rPr>
                        <a:t>p. 5a et 5b</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 </a:t>
                      </a:r>
                      <a:r>
                        <a:rPr lang="fr-CH" sz="700" kern="1200" dirty="0" err="1" smtClean="0">
                          <a:solidFill>
                            <a:schemeClr val="dk1"/>
                          </a:solidFill>
                          <a:effectLst/>
                          <a:latin typeface="+mn-lt"/>
                          <a:ea typeface="+mn-ea"/>
                          <a:cs typeface="+mn-cs"/>
                        </a:rPr>
                        <a:t>Chriusha</a:t>
                      </a:r>
                      <a:r>
                        <a:rPr lang="fr-CH" sz="700" kern="1200" smtClean="0">
                          <a:solidFill>
                            <a:schemeClr val="dk1"/>
                          </a:solidFill>
                          <a:effectLst/>
                          <a:latin typeface="+mn-lt"/>
                          <a:ea typeface="+mn-ea"/>
                          <a:cs typeface="+mn-cs"/>
                        </a:rPr>
                        <a:t> (</a:t>
                      </a:r>
                      <a:r>
                        <a:rPr lang="fr-CH" sz="700" kern="1200" dirty="0" err="1" smtClean="0">
                          <a:solidFill>
                            <a:schemeClr val="dk1"/>
                          </a:solidFill>
                          <a:effectLst/>
                          <a:latin typeface="+mn-lt"/>
                          <a:ea typeface="+mn-ea"/>
                          <a:cs typeface="+mn-cs"/>
                        </a:rPr>
                        <a:t>Хрюша</a:t>
                      </a:r>
                      <a:r>
                        <a:rPr lang="fr-CH" sz="700" kern="1200" dirty="0" smtClean="0">
                          <a:solidFill>
                            <a:schemeClr val="dk1"/>
                          </a:solidFill>
                          <a:effectLst/>
                          <a:latin typeface="+mn-lt"/>
                          <a:ea typeface="+mn-ea"/>
                          <a:cs typeface="+mn-cs"/>
                        </a:rPr>
                        <a:t>)</a:t>
                      </a:r>
                      <a:endParaRPr lang="fr-CH" sz="700" u="none" kern="1200" dirty="0">
                        <a:solidFill>
                          <a:schemeClr val="tx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6</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Domaine public </a:t>
                      </a:r>
                      <a:r>
                        <a:rPr lang="fr-CH" sz="700" kern="1200" dirty="0" err="1">
                          <a:solidFill>
                            <a:schemeClr val="dk1"/>
                          </a:solidFill>
                          <a:effectLst/>
                          <a:latin typeface="+mn-lt"/>
                          <a:ea typeface="+mn-ea"/>
                          <a:cs typeface="+mn-cs"/>
                        </a:rPr>
                        <a:t>Caspar</a:t>
                      </a:r>
                      <a:r>
                        <a:rPr lang="fr-CH" sz="700" kern="1200" dirty="0">
                          <a:solidFill>
                            <a:schemeClr val="dk1"/>
                          </a:solidFill>
                          <a:effectLst/>
                          <a:latin typeface="+mn-lt"/>
                          <a:ea typeface="+mn-ea"/>
                          <a:cs typeface="+mn-cs"/>
                        </a:rPr>
                        <a:t> David Friedrich</a:t>
                      </a:r>
                    </a:p>
                  </a:txBody>
                  <a:tcPr marL="30332" marR="30332" marT="6066" marB="0">
                    <a:solidFill>
                      <a:srgbClr val="92D050"/>
                    </a:solidFill>
                  </a:tcPr>
                </a:tc>
              </a:tr>
              <a:tr h="128849">
                <a:tc>
                  <a:txBody>
                    <a:bodyPr/>
                    <a:lstStyle/>
                    <a:p>
                      <a:pPr>
                        <a:lnSpc>
                          <a:spcPct val="115000"/>
                        </a:lnSpc>
                        <a:spcAft>
                          <a:spcPts val="1000"/>
                        </a:spcAft>
                      </a:pPr>
                      <a:r>
                        <a:rPr lang="fr-CH" sz="700">
                          <a:effectLst/>
                        </a:rPr>
                        <a:t>p. 7</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a:t>
                      </a:r>
                      <a:r>
                        <a:rPr lang="fr-CH" sz="700" kern="1200" dirty="0" smtClean="0">
                          <a:solidFill>
                            <a:schemeClr val="dk1"/>
                          </a:solidFill>
                          <a:effectLst/>
                          <a:latin typeface="+mn-lt"/>
                          <a:ea typeface="+mn-ea"/>
                          <a:cs typeface="+mn-cs"/>
                        </a:rPr>
                        <a:t>Hamelin de </a:t>
                      </a:r>
                      <a:r>
                        <a:rPr lang="fr-CH" sz="700" kern="1200" dirty="0" err="1" smtClean="0">
                          <a:solidFill>
                            <a:schemeClr val="dk1"/>
                          </a:solidFill>
                          <a:effectLst/>
                          <a:latin typeface="+mn-lt"/>
                          <a:ea typeface="+mn-ea"/>
                          <a:cs typeface="+mn-cs"/>
                        </a:rPr>
                        <a:t>Guettelet</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8</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a:t>
                      </a:r>
                      <a:r>
                        <a:rPr lang="fr-CH" sz="700" kern="1200" dirty="0" err="1" smtClean="0">
                          <a:solidFill>
                            <a:schemeClr val="tx1"/>
                          </a:solidFill>
                          <a:effectLst/>
                          <a:latin typeface="+mn-lt"/>
                          <a:ea typeface="+mn-ea"/>
                          <a:cs typeface="+mn-cs"/>
                        </a:rPr>
                        <a:t>Galichonj</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9</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Jack Aubrey </a:t>
                      </a:r>
                    </a:p>
                  </a:txBody>
                  <a:tcPr marL="30332" marR="30332" marT="6066" marB="0">
                    <a:solidFill>
                      <a:srgbClr val="92D050"/>
                    </a:solidFill>
                  </a:tcPr>
                </a:tc>
              </a:tr>
              <a:tr h="128849">
                <a:tc>
                  <a:txBody>
                    <a:bodyPr/>
                    <a:lstStyle/>
                    <a:p>
                      <a:pPr>
                        <a:lnSpc>
                          <a:spcPct val="115000"/>
                        </a:lnSpc>
                        <a:spcAft>
                          <a:spcPts val="1000"/>
                        </a:spcAft>
                      </a:pPr>
                      <a:r>
                        <a:rPr lang="fr-CH" sz="700">
                          <a:effectLst/>
                        </a:rPr>
                        <a:t>p. 10</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a:t>
                      </a:r>
                      <a:r>
                        <a:rPr lang="fr-CH" sz="700" kern="1200" dirty="0" err="1">
                          <a:solidFill>
                            <a:schemeClr val="dk1"/>
                          </a:solidFill>
                          <a:effectLst/>
                          <a:latin typeface="+mn-lt"/>
                          <a:ea typeface="+mn-ea"/>
                          <a:cs typeface="+mn-cs"/>
                        </a:rPr>
                        <a:t>Jean-Pol</a:t>
                      </a:r>
                      <a:r>
                        <a:rPr lang="fr-CH" sz="700" kern="1200" dirty="0">
                          <a:solidFill>
                            <a:schemeClr val="dk1"/>
                          </a:solidFill>
                          <a:effectLst/>
                          <a:latin typeface="+mn-lt"/>
                          <a:ea typeface="+mn-ea"/>
                          <a:cs typeface="+mn-cs"/>
                        </a:rPr>
                        <a:t> </a:t>
                      </a:r>
                      <a:r>
                        <a:rPr lang="fr-CH" sz="700" kern="1200" dirty="0" err="1">
                          <a:solidFill>
                            <a:schemeClr val="dk1"/>
                          </a:solidFill>
                          <a:effectLst/>
                          <a:latin typeface="+mn-lt"/>
                          <a:ea typeface="+mn-ea"/>
                          <a:cs typeface="+mn-cs"/>
                        </a:rPr>
                        <a:t>Grandmont</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11</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Domaine public </a:t>
                      </a:r>
                      <a:r>
                        <a:rPr lang="fr-CH" sz="700" kern="1200" dirty="0" err="1" smtClean="0">
                          <a:solidFill>
                            <a:schemeClr val="dk1"/>
                          </a:solidFill>
                          <a:effectLst/>
                          <a:latin typeface="+mn-lt"/>
                          <a:ea typeface="+mn-ea"/>
                          <a:cs typeface="+mn-cs"/>
                        </a:rPr>
                        <a:t>Dreizung</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12 et 13</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de-CH" sz="700" kern="1200" dirty="0">
                          <a:solidFill>
                            <a:schemeClr val="dk1"/>
                          </a:solidFill>
                          <a:effectLst/>
                          <a:latin typeface="+mn-lt"/>
                          <a:ea typeface="+mn-ea"/>
                          <a:cs typeface="+mn-cs"/>
                        </a:rPr>
                        <a:t>CC </a:t>
                      </a:r>
                      <a:r>
                        <a:rPr lang="fr-CH" sz="700" kern="1200" dirty="0" err="1">
                          <a:solidFill>
                            <a:schemeClr val="dk1"/>
                          </a:solidFill>
                          <a:effectLst/>
                          <a:latin typeface="+mn-lt"/>
                          <a:ea typeface="+mn-ea"/>
                          <a:cs typeface="+mn-cs"/>
                        </a:rPr>
                        <a:t>Jeanhousen</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14</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a:t>
                      </a:r>
                      <a:r>
                        <a:rPr lang="fr-CH" sz="700" kern="1200" dirty="0" err="1">
                          <a:solidFill>
                            <a:schemeClr val="dk1"/>
                          </a:solidFill>
                          <a:effectLst/>
                          <a:latin typeface="+mn-lt"/>
                          <a:ea typeface="+mn-ea"/>
                          <a:cs typeface="+mn-cs"/>
                        </a:rPr>
                        <a:t>Alreen</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15</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a:t>
                      </a:r>
                      <a:r>
                        <a:rPr lang="fr-CH" sz="700" kern="1200" dirty="0" err="1">
                          <a:solidFill>
                            <a:schemeClr val="dk1"/>
                          </a:solidFill>
                          <a:effectLst/>
                          <a:latin typeface="+mn-lt"/>
                          <a:ea typeface="+mn-ea"/>
                          <a:cs typeface="+mn-cs"/>
                        </a:rPr>
                        <a:t>calaeco</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a:t>
                      </a:r>
                      <a:r>
                        <a:rPr lang="de-CH" sz="700">
                          <a:effectLst/>
                        </a:rPr>
                        <a:t>. 16</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Domaine </a:t>
                      </a:r>
                      <a:r>
                        <a:rPr lang="fr-CH" sz="700" kern="1200" dirty="0" smtClean="0">
                          <a:solidFill>
                            <a:schemeClr val="dk1"/>
                          </a:solidFill>
                          <a:effectLst/>
                          <a:latin typeface="+mn-lt"/>
                          <a:ea typeface="+mn-ea"/>
                          <a:cs typeface="+mn-cs"/>
                        </a:rPr>
                        <a:t>public S. </a:t>
                      </a:r>
                      <a:r>
                        <a:rPr lang="fr-CH" sz="700" kern="1200" dirty="0" err="1" smtClean="0">
                          <a:solidFill>
                            <a:schemeClr val="dk1"/>
                          </a:solidFill>
                          <a:effectLst/>
                          <a:latin typeface="+mn-lt"/>
                          <a:ea typeface="+mn-ea"/>
                          <a:cs typeface="+mn-cs"/>
                        </a:rPr>
                        <a:t>Möller</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17</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a:t>
                      </a:r>
                      <a:r>
                        <a:rPr lang="fr-CH" sz="700" kern="1200" dirty="0" err="1">
                          <a:solidFill>
                            <a:schemeClr val="dk1"/>
                          </a:solidFill>
                          <a:effectLst/>
                          <a:latin typeface="+mn-lt"/>
                          <a:ea typeface="+mn-ea"/>
                          <a:cs typeface="+mn-cs"/>
                        </a:rPr>
                        <a:t>Myrabella</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18a et 18b</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©Anne Reymond Gerber</a:t>
                      </a:r>
                    </a:p>
                  </a:txBody>
                  <a:tcPr marL="30332" marR="30332" marT="6066" marB="0">
                    <a:solidFill>
                      <a:srgbClr val="92D050"/>
                    </a:solidFill>
                  </a:tcPr>
                </a:tc>
              </a:tr>
              <a:tr h="128849">
                <a:tc>
                  <a:txBody>
                    <a:bodyPr/>
                    <a:lstStyle/>
                    <a:p>
                      <a:pPr>
                        <a:lnSpc>
                          <a:spcPct val="115000"/>
                        </a:lnSpc>
                        <a:spcAft>
                          <a:spcPts val="1000"/>
                        </a:spcAft>
                      </a:pPr>
                      <a:r>
                        <a:rPr lang="fr-CH" sz="700">
                          <a:effectLst/>
                        </a:rPr>
                        <a:t>p. 19</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Domaine public </a:t>
                      </a:r>
                      <a:r>
                        <a:rPr lang="fr-CH" sz="700" kern="1200" dirty="0" err="1">
                          <a:solidFill>
                            <a:schemeClr val="dk1"/>
                          </a:solidFill>
                          <a:effectLst/>
                          <a:latin typeface="+mn-lt"/>
                          <a:ea typeface="+mn-ea"/>
                          <a:cs typeface="+mn-cs"/>
                        </a:rPr>
                        <a:t>AxelHH</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20, 21 et 31</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Domaine public</a:t>
                      </a:r>
                    </a:p>
                  </a:txBody>
                  <a:tcPr marL="30332" marR="30332" marT="6066" marB="0">
                    <a:solidFill>
                      <a:srgbClr val="92D050"/>
                    </a:solidFill>
                  </a:tcPr>
                </a:tc>
              </a:tr>
              <a:tr h="128849">
                <a:tc>
                  <a:txBody>
                    <a:bodyPr/>
                    <a:lstStyle/>
                    <a:p>
                      <a:pPr>
                        <a:lnSpc>
                          <a:spcPct val="115000"/>
                        </a:lnSpc>
                        <a:spcAft>
                          <a:spcPts val="1000"/>
                        </a:spcAft>
                      </a:pPr>
                      <a:r>
                        <a:rPr lang="fr-CH" sz="700">
                          <a:effectLst/>
                        </a:rPr>
                        <a:t>p. 23</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David </a:t>
                      </a:r>
                      <a:r>
                        <a:rPr lang="fr-CH" sz="700" kern="1200" dirty="0" err="1">
                          <a:solidFill>
                            <a:schemeClr val="dk1"/>
                          </a:solidFill>
                          <a:effectLst/>
                          <a:latin typeface="+mn-lt"/>
                          <a:ea typeface="+mn-ea"/>
                          <a:cs typeface="+mn-cs"/>
                        </a:rPr>
                        <a:t>Kernow</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24a</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Domaine public </a:t>
                      </a:r>
                      <a:r>
                        <a:rPr lang="fr-CH" sz="700" kern="1200" dirty="0" err="1">
                          <a:solidFill>
                            <a:schemeClr val="dk1"/>
                          </a:solidFill>
                          <a:effectLst/>
                          <a:latin typeface="+mn-lt"/>
                          <a:ea typeface="+mn-ea"/>
                          <a:cs typeface="+mn-cs"/>
                        </a:rPr>
                        <a:t>Sitomon</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24b</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Sandro </a:t>
                      </a:r>
                      <a:r>
                        <a:rPr lang="fr-CH" sz="700" kern="1200" dirty="0" err="1">
                          <a:solidFill>
                            <a:schemeClr val="dk1"/>
                          </a:solidFill>
                          <a:effectLst/>
                          <a:latin typeface="+mn-lt"/>
                          <a:ea typeface="+mn-ea"/>
                          <a:cs typeface="+mn-cs"/>
                        </a:rPr>
                        <a:t>Schachner</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25</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Domaine public </a:t>
                      </a:r>
                      <a:r>
                        <a:rPr lang="fr-CH" sz="700" kern="1200" dirty="0" err="1" smtClean="0">
                          <a:solidFill>
                            <a:schemeClr val="dk1"/>
                          </a:solidFill>
                          <a:effectLst/>
                          <a:latin typeface="+mn-lt"/>
                          <a:ea typeface="+mn-ea"/>
                          <a:cs typeface="+mn-cs"/>
                        </a:rPr>
                        <a:t>Brholden</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26</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smtClean="0">
                          <a:solidFill>
                            <a:schemeClr val="dk1"/>
                          </a:solidFill>
                          <a:effectLst/>
                          <a:latin typeface="+mn-lt"/>
                          <a:ea typeface="+mn-ea"/>
                          <a:cs typeface="+mn-cs"/>
                        </a:rPr>
                        <a:t>Domaine </a:t>
                      </a:r>
                      <a:r>
                        <a:rPr lang="fr-CH" sz="700" kern="1200" dirty="0">
                          <a:solidFill>
                            <a:schemeClr val="dk1"/>
                          </a:solidFill>
                          <a:effectLst/>
                          <a:latin typeface="+mn-lt"/>
                          <a:ea typeface="+mn-ea"/>
                          <a:cs typeface="+mn-cs"/>
                        </a:rPr>
                        <a:t>public </a:t>
                      </a:r>
                      <a:r>
                        <a:rPr lang="fr-CH" sz="700" kern="1200" dirty="0" smtClean="0">
                          <a:solidFill>
                            <a:schemeClr val="dk1"/>
                          </a:solidFill>
                          <a:effectLst/>
                          <a:latin typeface="+mn-lt"/>
                          <a:ea typeface="+mn-ea"/>
                          <a:cs typeface="+mn-cs"/>
                        </a:rPr>
                        <a:t>João Carvalho</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27</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smtClean="0">
                          <a:solidFill>
                            <a:schemeClr val="dk1"/>
                          </a:solidFill>
                          <a:effectLst/>
                          <a:latin typeface="+mn-lt"/>
                          <a:ea typeface="+mn-ea"/>
                          <a:cs typeface="+mn-cs"/>
                        </a:rPr>
                        <a:t>Domaine public Xyzt1234</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28</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smtClean="0">
                          <a:solidFill>
                            <a:schemeClr val="dk1"/>
                          </a:solidFill>
                          <a:effectLst/>
                          <a:latin typeface="+mn-lt"/>
                          <a:ea typeface="+mn-ea"/>
                          <a:cs typeface="+mn-cs"/>
                        </a:rPr>
                        <a:t>Domaine </a:t>
                      </a:r>
                      <a:r>
                        <a:rPr lang="fr-CH" sz="700" kern="1200" dirty="0">
                          <a:solidFill>
                            <a:schemeClr val="dk1"/>
                          </a:solidFill>
                          <a:effectLst/>
                          <a:latin typeface="+mn-lt"/>
                          <a:ea typeface="+mn-ea"/>
                          <a:cs typeface="+mn-cs"/>
                        </a:rPr>
                        <a:t>public </a:t>
                      </a:r>
                      <a:r>
                        <a:rPr lang="fr-CH" sz="700" kern="1200" dirty="0" err="1">
                          <a:solidFill>
                            <a:schemeClr val="dk1"/>
                          </a:solidFill>
                          <a:effectLst/>
                          <a:latin typeface="+mn-lt"/>
                          <a:ea typeface="+mn-ea"/>
                          <a:cs typeface="+mn-cs"/>
                        </a:rPr>
                        <a:t>Histria</a:t>
                      </a:r>
                      <a:r>
                        <a:rPr lang="fr-CH" sz="700" kern="1200" dirty="0">
                          <a:solidFill>
                            <a:schemeClr val="dk1"/>
                          </a:solidFill>
                          <a:effectLst/>
                          <a:latin typeface="+mn-lt"/>
                          <a:ea typeface="+mn-ea"/>
                          <a:cs typeface="+mn-cs"/>
                        </a:rPr>
                        <a:t> Museum</a:t>
                      </a:r>
                    </a:p>
                  </a:txBody>
                  <a:tcPr marL="30332" marR="30332" marT="6066" marB="0">
                    <a:solidFill>
                      <a:srgbClr val="92D050"/>
                    </a:solidFill>
                  </a:tcPr>
                </a:tc>
              </a:tr>
              <a:tr h="128849">
                <a:tc>
                  <a:txBody>
                    <a:bodyPr/>
                    <a:lstStyle/>
                    <a:p>
                      <a:pPr>
                        <a:lnSpc>
                          <a:spcPct val="115000"/>
                        </a:lnSpc>
                        <a:spcAft>
                          <a:spcPts val="1000"/>
                        </a:spcAft>
                      </a:pPr>
                      <a:r>
                        <a:rPr lang="fr-CH" sz="700">
                          <a:effectLst/>
                        </a:rPr>
                        <a:t>p. 29</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Domaine public James Fergusson (1808-1886)</a:t>
                      </a:r>
                    </a:p>
                  </a:txBody>
                  <a:tcPr marL="30332" marR="30332" marT="6066" marB="0">
                    <a:solidFill>
                      <a:srgbClr val="92D050"/>
                    </a:solidFill>
                  </a:tcPr>
                </a:tc>
              </a:tr>
              <a:tr h="140011">
                <a:tc>
                  <a:txBody>
                    <a:bodyPr/>
                    <a:lstStyle/>
                    <a:p>
                      <a:pPr>
                        <a:lnSpc>
                          <a:spcPct val="115000"/>
                        </a:lnSpc>
                        <a:spcAft>
                          <a:spcPts val="1000"/>
                        </a:spcAft>
                      </a:pPr>
                      <a:r>
                        <a:rPr lang="fr-CH" sz="700">
                          <a:effectLst/>
                        </a:rPr>
                        <a:t>p. 30</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a:t>
                      </a:r>
                      <a:r>
                        <a:rPr lang="fr-CH" sz="700" kern="1200" dirty="0" smtClean="0">
                          <a:solidFill>
                            <a:schemeClr val="dk1"/>
                          </a:solidFill>
                          <a:effectLst/>
                          <a:latin typeface="+mn-lt"/>
                          <a:ea typeface="+mn-ea"/>
                          <a:cs typeface="+mn-cs"/>
                        </a:rPr>
                        <a:t>Klaus-</a:t>
                      </a:r>
                      <a:r>
                        <a:rPr lang="fr-CH" sz="700" kern="1200" dirty="0" err="1" smtClean="0">
                          <a:solidFill>
                            <a:schemeClr val="dk1"/>
                          </a:solidFill>
                          <a:effectLst/>
                          <a:latin typeface="+mn-lt"/>
                          <a:ea typeface="+mn-ea"/>
                          <a:cs typeface="+mn-cs"/>
                        </a:rPr>
                        <a:t>PeterSimon</a:t>
                      </a:r>
                      <a:endParaRPr lang="fr-CH" sz="700" kern="1200" dirty="0">
                        <a:solidFill>
                          <a:schemeClr val="dk1"/>
                        </a:solidFill>
                        <a:effectLst/>
                        <a:latin typeface="+mn-lt"/>
                        <a:ea typeface="+mn-ea"/>
                        <a:cs typeface="+mn-cs"/>
                      </a:endParaRPr>
                    </a:p>
                  </a:txBody>
                  <a:tcPr marL="30332" marR="30332" marT="6066" marB="0">
                    <a:solidFill>
                      <a:srgbClr val="92D050"/>
                    </a:solidFill>
                  </a:tcPr>
                </a:tc>
              </a:tr>
              <a:tr h="140011">
                <a:tc>
                  <a:txBody>
                    <a:bodyPr/>
                    <a:lstStyle/>
                    <a:p>
                      <a:pPr>
                        <a:lnSpc>
                          <a:spcPct val="115000"/>
                        </a:lnSpc>
                        <a:spcAft>
                          <a:spcPts val="1000"/>
                        </a:spcAft>
                      </a:pPr>
                      <a:r>
                        <a:rPr lang="fr-CH" sz="700">
                          <a:effectLst/>
                        </a:rPr>
                        <a:t>p. 32</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a:t>
                      </a:r>
                      <a:r>
                        <a:rPr lang="fr-CH" sz="700" kern="1200" dirty="0" err="1">
                          <a:solidFill>
                            <a:schemeClr val="dk1"/>
                          </a:solidFill>
                          <a:effectLst/>
                          <a:latin typeface="+mn-lt"/>
                          <a:ea typeface="+mn-ea"/>
                          <a:cs typeface="+mn-cs"/>
                        </a:rPr>
                        <a:t>alpolano</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33</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License Art libre </a:t>
                      </a:r>
                      <a:r>
                        <a:rPr lang="fr-CH" sz="700" kern="1200" dirty="0" err="1" smtClean="0">
                          <a:solidFill>
                            <a:schemeClr val="dk1"/>
                          </a:solidFill>
                          <a:effectLst/>
                          <a:latin typeface="+mn-lt"/>
                          <a:ea typeface="+mn-ea"/>
                          <a:cs typeface="+mn-cs"/>
                        </a:rPr>
                        <a:t>Aloxe</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34</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smtClean="0">
                          <a:solidFill>
                            <a:schemeClr val="dk1"/>
                          </a:solidFill>
                          <a:effectLst/>
                          <a:latin typeface="+mn-lt"/>
                          <a:ea typeface="+mn-ea"/>
                          <a:cs typeface="+mn-cs"/>
                        </a:rPr>
                        <a:t>CC Imartin6</a:t>
                      </a:r>
                      <a:endParaRPr lang="fr-CH" sz="700" kern="1200" dirty="0">
                        <a:solidFill>
                          <a:schemeClr val="tx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35</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a:t>
                      </a:r>
                      <a:r>
                        <a:rPr lang="fr-CH" sz="700" kern="1200" dirty="0" smtClean="0">
                          <a:solidFill>
                            <a:schemeClr val="dk1"/>
                          </a:solidFill>
                          <a:effectLst/>
                          <a:latin typeface="+mn-lt"/>
                          <a:ea typeface="+mn-ea"/>
                          <a:cs typeface="+mn-cs"/>
                        </a:rPr>
                        <a:t>Olivier van </a:t>
                      </a:r>
                      <a:r>
                        <a:rPr lang="fr-CH" sz="700" kern="1200" dirty="0" err="1" smtClean="0">
                          <a:solidFill>
                            <a:schemeClr val="dk1"/>
                          </a:solidFill>
                          <a:effectLst/>
                          <a:latin typeface="+mn-lt"/>
                          <a:ea typeface="+mn-ea"/>
                          <a:cs typeface="+mn-cs"/>
                        </a:rPr>
                        <a:t>Straaten</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36 et 37</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smtClean="0">
                          <a:solidFill>
                            <a:schemeClr val="dk1"/>
                          </a:solidFill>
                          <a:effectLst/>
                          <a:latin typeface="+mn-lt"/>
                          <a:ea typeface="+mn-ea"/>
                          <a:cs typeface="+mn-cs"/>
                        </a:rPr>
                        <a:t>CC </a:t>
                      </a:r>
                      <a:r>
                        <a:rPr lang="fr-CH" sz="700" kern="1200" dirty="0" err="1">
                          <a:solidFill>
                            <a:schemeClr val="dk1"/>
                          </a:solidFill>
                          <a:effectLst/>
                          <a:latin typeface="+mn-lt"/>
                          <a:ea typeface="+mn-ea"/>
                          <a:cs typeface="+mn-cs"/>
                        </a:rPr>
                        <a:t>Ikiwaner</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38</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CC Sascha </a:t>
                      </a:r>
                      <a:r>
                        <a:rPr lang="fr-CH" sz="700" kern="1200" dirty="0" err="1">
                          <a:solidFill>
                            <a:schemeClr val="dk1"/>
                          </a:solidFill>
                          <a:effectLst/>
                          <a:latin typeface="+mn-lt"/>
                          <a:ea typeface="+mn-ea"/>
                          <a:cs typeface="+mn-cs"/>
                        </a:rPr>
                        <a:t>Grabow</a:t>
                      </a:r>
                      <a:endParaRPr lang="fr-CH" sz="700" kern="1200" dirty="0">
                        <a:solidFill>
                          <a:schemeClr val="dk1"/>
                        </a:solidFill>
                        <a:effectLst/>
                        <a:latin typeface="+mn-lt"/>
                        <a:ea typeface="+mn-ea"/>
                        <a:cs typeface="+mn-cs"/>
                      </a:endParaRPr>
                    </a:p>
                  </a:txBody>
                  <a:tcPr marL="30332" marR="30332" marT="6066" marB="0">
                    <a:solidFill>
                      <a:srgbClr val="92D050"/>
                    </a:solidFill>
                  </a:tcPr>
                </a:tc>
              </a:tr>
              <a:tr h="128849">
                <a:tc>
                  <a:txBody>
                    <a:bodyPr/>
                    <a:lstStyle/>
                    <a:p>
                      <a:pPr>
                        <a:lnSpc>
                          <a:spcPct val="115000"/>
                        </a:lnSpc>
                        <a:spcAft>
                          <a:spcPts val="1000"/>
                        </a:spcAft>
                      </a:pPr>
                      <a:r>
                        <a:rPr lang="fr-CH" sz="700">
                          <a:effectLst/>
                        </a:rPr>
                        <a:t>p. 39</a:t>
                      </a:r>
                      <a:endParaRPr lang="fr-CH" sz="700">
                        <a:effectLst/>
                        <a:latin typeface="Calibri"/>
                        <a:ea typeface="Calibri"/>
                        <a:cs typeface="Times New Roman"/>
                      </a:endParaRPr>
                    </a:p>
                  </a:txBody>
                  <a:tcPr marL="30332" marR="30332" marT="6066" marB="0">
                    <a:solidFill>
                      <a:srgbClr val="92D050"/>
                    </a:solidFill>
                  </a:tcPr>
                </a:tc>
                <a:tc>
                  <a:txBody>
                    <a:bodyPr/>
                    <a:lstStyle/>
                    <a:p>
                      <a:pPr marL="0" algn="l" defTabSz="914400" rtl="0" eaLnBrk="1" latinLnBrk="0" hangingPunct="1">
                        <a:lnSpc>
                          <a:spcPct val="115000"/>
                        </a:lnSpc>
                        <a:spcAft>
                          <a:spcPts val="0"/>
                        </a:spcAft>
                      </a:pPr>
                      <a:r>
                        <a:rPr lang="fr-CH" sz="700" kern="1200" dirty="0">
                          <a:solidFill>
                            <a:schemeClr val="dk1"/>
                          </a:solidFill>
                          <a:effectLst/>
                          <a:latin typeface="+mn-lt"/>
                          <a:ea typeface="+mn-ea"/>
                          <a:cs typeface="+mn-cs"/>
                        </a:rPr>
                        <a:t>Domaine public </a:t>
                      </a:r>
                      <a:r>
                        <a:rPr lang="fr-CH" sz="700" kern="1200" dirty="0" err="1" smtClean="0">
                          <a:solidFill>
                            <a:schemeClr val="dk1"/>
                          </a:solidFill>
                          <a:effectLst/>
                          <a:latin typeface="+mn-lt"/>
                          <a:ea typeface="+mn-ea"/>
                          <a:cs typeface="+mn-cs"/>
                        </a:rPr>
                        <a:t>Aurbina</a:t>
                      </a:r>
                      <a:endParaRPr lang="fr-CH" sz="700" kern="1200" dirty="0">
                        <a:solidFill>
                          <a:schemeClr val="dk1"/>
                        </a:solidFill>
                        <a:effectLst/>
                        <a:latin typeface="+mn-lt"/>
                        <a:ea typeface="+mn-ea"/>
                        <a:cs typeface="+mn-cs"/>
                      </a:endParaRPr>
                    </a:p>
                  </a:txBody>
                  <a:tcPr marL="30332" marR="30332" marT="6066" marB="0">
                    <a:solidFill>
                      <a:srgbClr val="92D050"/>
                    </a:solidFill>
                  </a:tcPr>
                </a:tc>
              </a:tr>
            </a:tbl>
          </a:graphicData>
        </a:graphic>
      </p:graphicFrame>
    </p:spTree>
    <p:extLst>
      <p:ext uri="{BB962C8B-B14F-4D97-AF65-F5344CB8AC3E}">
        <p14:creationId xmlns:p14="http://schemas.microsoft.com/office/powerpoint/2010/main" val="2062290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341509" y="4725146"/>
            <a:ext cx="5382619" cy="19442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H" sz="3600" dirty="0" err="1" smtClean="0"/>
              <a:t>Auvernier</a:t>
            </a:r>
            <a:r>
              <a:rPr lang="fr-CH" sz="3600" dirty="0" smtClean="0"/>
              <a:t> (NE) </a:t>
            </a:r>
            <a:r>
              <a:rPr lang="fr-CH" sz="2200" dirty="0" smtClean="0"/>
              <a:t>~3000 avant J.-C.</a:t>
            </a:r>
          </a:p>
          <a:p>
            <a:r>
              <a:rPr lang="fr-CH" sz="2200" dirty="0" smtClean="0"/>
              <a:t>Dolmen (aujourd’hui déplacé), </a:t>
            </a:r>
          </a:p>
          <a:p>
            <a:r>
              <a:rPr lang="fr-CH" sz="2200" dirty="0"/>
              <a:t>a</a:t>
            </a:r>
            <a:r>
              <a:rPr lang="fr-CH" sz="2200" dirty="0" smtClean="0"/>
              <a:t>vec une image de sa fouille, figurant sur son panneau explicatif au </a:t>
            </a:r>
            <a:r>
              <a:rPr lang="fr-CH" sz="2200" dirty="0" err="1" smtClean="0"/>
              <a:t>Laténium</a:t>
            </a:r>
            <a:endParaRPr lang="fr-CH" sz="2200" dirty="0"/>
          </a:p>
        </p:txBody>
      </p:sp>
      <p:pic>
        <p:nvPicPr>
          <p:cNvPr id="1028" name="Picture 4" descr="C:\Users\Madeleine\Dropbox\CIIP Histoire\Demandes droits\Tableau droits thème 06\Ressources images_thème6\DVD\6DVD2_Mégalithes du monde\6DVD2_dia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20" y="167376"/>
            <a:ext cx="6800605" cy="45277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adeleine\Dropbox\CIIP Histoire\Demandes droits\Tableau droits thème 06\Ressources images_thème6\DVD\6DVD2_Mégalithes du monde\6DVD2_dia5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8515" y="3624097"/>
            <a:ext cx="3425246" cy="2142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27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332656"/>
            <a:ext cx="8229600" cy="1143000"/>
          </a:xfrm>
        </p:spPr>
        <p:txBody>
          <a:bodyPr/>
          <a:lstStyle/>
          <a:p>
            <a:r>
              <a:rPr lang="fr-CH" dirty="0" smtClean="0">
                <a:solidFill>
                  <a:srgbClr val="FF0000"/>
                </a:solidFill>
              </a:rPr>
              <a:t>… ailleurs en Europe,</a:t>
            </a:r>
            <a:endParaRPr lang="fr-CH" dirty="0">
              <a:solidFill>
                <a:srgbClr val="FF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9364"/>
          <a:stretch/>
        </p:blipFill>
        <p:spPr bwMode="auto">
          <a:xfrm>
            <a:off x="179512" y="1556792"/>
            <a:ext cx="8749670" cy="4913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001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3600" dirty="0" smtClean="0"/>
              <a:t>Temple </a:t>
            </a:r>
            <a:r>
              <a:rPr lang="fr-CH" sz="3600" dirty="0"/>
              <a:t>de </a:t>
            </a:r>
            <a:r>
              <a:rPr lang="fr-CH" sz="3600" dirty="0" err="1"/>
              <a:t>Ggantija</a:t>
            </a:r>
            <a:r>
              <a:rPr lang="fr-CH" sz="3600" dirty="0"/>
              <a:t> à </a:t>
            </a:r>
            <a:r>
              <a:rPr lang="fr-CH" sz="3600" dirty="0" smtClean="0"/>
              <a:t>Gozo (Malte)</a:t>
            </a:r>
            <a:r>
              <a:rPr lang="fr-CH" dirty="0" smtClean="0"/>
              <a:t/>
            </a:r>
            <a:br>
              <a:rPr lang="fr-CH" dirty="0" smtClean="0"/>
            </a:br>
            <a:r>
              <a:rPr lang="fr-CH" sz="2000" dirty="0" smtClean="0"/>
              <a:t>~3000-2200 </a:t>
            </a:r>
            <a:r>
              <a:rPr lang="fr-CH" sz="2000" dirty="0"/>
              <a:t>av. J.-C</a:t>
            </a:r>
            <a:r>
              <a:rPr lang="fr-CH" sz="2000" dirty="0" smtClean="0"/>
              <a:t>.</a:t>
            </a:r>
            <a:endParaRPr lang="fr-CH"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7487706" cy="490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884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Temple de </a:t>
            </a:r>
            <a:r>
              <a:rPr lang="fr-FR" sz="3600" dirty="0" smtClean="0"/>
              <a:t>Tarxien (Malte)</a:t>
            </a:r>
            <a:r>
              <a:rPr lang="fr-FR" dirty="0" smtClean="0"/>
              <a:t/>
            </a:r>
            <a:br>
              <a:rPr lang="fr-FR" dirty="0" smtClean="0"/>
            </a:br>
            <a:r>
              <a:rPr lang="fr-FR" sz="2000" dirty="0" smtClean="0"/>
              <a:t>~2800 avant J.-C.</a:t>
            </a:r>
            <a:endParaRPr lang="fr-CH"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7866411"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448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Nuraghe </a:t>
            </a:r>
            <a:r>
              <a:rPr lang="fr-FR" dirty="0" err="1" smtClean="0"/>
              <a:t>Losa</a:t>
            </a:r>
            <a:r>
              <a:rPr lang="fr-FR" dirty="0" smtClean="0"/>
              <a:t>, Sardaigne (Italie)</a:t>
            </a:r>
            <a:r>
              <a:rPr lang="fr-CH" dirty="0" smtClean="0"/>
              <a:t/>
            </a:r>
            <a:br>
              <a:rPr lang="fr-CH" dirty="0" smtClean="0"/>
            </a:br>
            <a:r>
              <a:rPr lang="fr-CH" sz="2000" dirty="0"/>
              <a:t>~1500-1300 </a:t>
            </a:r>
            <a:r>
              <a:rPr lang="fr-CH" sz="2000" dirty="0" smtClean="0"/>
              <a:t>av. J.-C.</a:t>
            </a:r>
            <a:endParaRPr lang="fr-CH"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484784"/>
            <a:ext cx="6920433"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273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729</TotalTime>
  <Words>535</Words>
  <Application>Microsoft Office PowerPoint</Application>
  <PresentationFormat>Affichage à l'écran (4:3)</PresentationFormat>
  <Paragraphs>112</Paragraphs>
  <Slides>40</Slides>
  <Notes>0</Notes>
  <HiddenSlides>0</HiddenSlides>
  <MMClips>0</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Thème Office</vt:lpstr>
      <vt:lpstr>Mégalithes, ici…</vt:lpstr>
      <vt:lpstr>Yverdon/Clendy (VD) ~4500-4000 avant J.-C.</vt:lpstr>
      <vt:lpstr>Corcelles-près-Concise (VD) ~4400-4000 avant J.-C.</vt:lpstr>
      <vt:lpstr>Présentation PowerPoint</vt:lpstr>
      <vt:lpstr>Présentation PowerPoint</vt:lpstr>
      <vt:lpstr>… ailleurs en Europe,</vt:lpstr>
      <vt:lpstr>Temple de Ggantija à Gozo (Malte) ~3000-2200 av. J.-C.</vt:lpstr>
      <vt:lpstr>Temple de Tarxien (Malte) ~2800 avant J.-C.</vt:lpstr>
      <vt:lpstr>Nuraghe Losa, Sardaigne (Italie) ~1500-1300 av. J.-C.</vt:lpstr>
      <vt:lpstr> Filitosa, Corse (France) ~3'000 à 2'000 avant J.-C  </vt:lpstr>
      <vt:lpstr>Taula et Talayot deTorralba d´en Salord (Minorque, Espagne) ~1000 à 300 avant J.-C.</vt:lpstr>
      <vt:lpstr>Menhirs d'Oppagne (Belgique)  vers ~3000 à 2800 avant J.-C. </vt:lpstr>
      <vt:lpstr>Dolmen de Wéris (Belgique) vers ~3000 à 2800 avant J.-C. </vt:lpstr>
      <vt:lpstr>dolmens de Mané-Kerioned, Carnac (France) ~3’500 avant J.-C.</vt:lpstr>
      <vt:lpstr>Alignements de menhirs, Carnac (France) ~4000 avant J.-C.</vt:lpstr>
      <vt:lpstr>Grand menhir de Locmariaquer (France)  ~4500 avant J.-C.</vt:lpstr>
      <vt:lpstr>Cairn de la Table des Marchands Locmariaquer (France)  ~4500 avant J.-C.</vt:lpstr>
      <vt:lpstr>Dolmens gravés ou sculptés </vt:lpstr>
      <vt:lpstr>Dolmen près de Walsrode en Basse-Saxe (Allemagne) ~3500 avant J.-C. </vt:lpstr>
      <vt:lpstr>Stonehenge (Angleterre) ~2’800 – 1’100 avant J.-C.</vt:lpstr>
      <vt:lpstr>Stonehenge (Angleterre) Élément du cercle </vt:lpstr>
      <vt:lpstr>Bodmin Moor (Angleterre) Dolmen  </vt:lpstr>
      <vt:lpstr>Callanish (Ecosse) ~3’000 avant J.-C.</vt:lpstr>
      <vt:lpstr>Tumulus de Newgrange (Irlande) ~3200 avant J.-C.</vt:lpstr>
      <vt:lpstr>Art rupestre à Knowth (Irlande) ~5000 avant J.-C.</vt:lpstr>
      <vt:lpstr>Alignements de menhirs à Los Almendres (Portugal) ~ 6000 à 3000 avant J.-C.</vt:lpstr>
      <vt:lpstr>Elément du cromlech de Los Almendres (Portugal)</vt:lpstr>
      <vt:lpstr>Stèle anthopomorphe Histria (Roumanie) période néolithique</vt:lpstr>
      <vt:lpstr>… et ailleurs sur les autres continents</vt:lpstr>
      <vt:lpstr>Göbekli Tepe (Turquie) ~11500 à 10000 avant J.-C.</vt:lpstr>
      <vt:lpstr>Présentation PowerPoint</vt:lpstr>
      <vt:lpstr>Alignement de menhirs, Metsamor (Arménie) à partir de ~5000 avant J.-C.</vt:lpstr>
      <vt:lpstr>Champs de mégalithes sculptés, près de Mörön (Mongolie) ~1200 à 1000 avant J.-C. </vt:lpstr>
      <vt:lpstr>Une pierre de cerf ou pierre à cerf est un mégalithe ancien dont les gravures représentent des cerfs en train de voler. On trouve des pierres de cerf dans le Nord de la Mongolie et en Sibérie. Leur signification est encore mal connue.</vt:lpstr>
      <vt:lpstr>Célèbes (Indonésie) ~3’000 à 1’300 avant J.-C.</vt:lpstr>
      <vt:lpstr>Cercle mégalithique de Wassu  (Gambie) Dès 300 avant J.-C.</vt:lpstr>
      <vt:lpstr>Cercle mégalithique de Kerr Batch(Gambie) Dès 300 avant J.-C.</vt:lpstr>
      <vt:lpstr>San Agustín (Colombie) Dès 1’100 avant J.-C.</vt:lpstr>
      <vt:lpstr>Moais de l’Ile de Pâques à partir de ~800 </vt:lpstr>
      <vt:lpstr>Présentation PowerPoint</vt:lpstr>
    </vt:vector>
  </TitlesOfParts>
  <Company>Virtual Computer 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Mégalithes du monde</dc:title>
  <dc:creator>Claudine Amstutz</dc:creator>
  <cp:lastModifiedBy>Madeleine</cp:lastModifiedBy>
  <cp:revision>100</cp:revision>
  <dcterms:created xsi:type="dcterms:W3CDTF">2012-07-13T07:23:42Z</dcterms:created>
  <dcterms:modified xsi:type="dcterms:W3CDTF">2014-07-21T13:28:27Z</dcterms:modified>
</cp:coreProperties>
</file>