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64" r:id="rId6"/>
    <p:sldId id="271" r:id="rId7"/>
    <p:sldId id="270" r:id="rId8"/>
    <p:sldId id="272" r:id="rId9"/>
    <p:sldId id="263" r:id="rId10"/>
    <p:sldId id="275" r:id="rId11"/>
    <p:sldId id="273" r:id="rId12"/>
  </p:sldIdLst>
  <p:sldSz cx="9144000" cy="6858000" type="screen4x3"/>
  <p:notesSz cx="6858000" cy="9144000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78ED1F-9EB5-40C4-92CA-E02CB1D881F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26512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E2D50-EE45-4036-A26A-78CCD225AEBB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5107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E5010-A008-4D71-B10D-95572214EFF5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6962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88942-899D-4332-8084-8F9EC7396CF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12594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9FEFE-D7D1-4436-812A-10D48EB79C5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78562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9AC27-623E-41F4-B5FF-1B93C26FB53C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30208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A5058-43D5-4309-81CF-C0D4E52B3E1B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26628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75B71-706F-415F-8249-12806E55A0FE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02306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5F43B-56D5-4E40-835A-F29D594275DB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50718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A6EE9-A9F5-4828-8ECD-8ED9A9E8606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0170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EE3FA-B14F-4810-B783-F7E36838B0BE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5904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les styles du texte du masque</a:t>
            </a:r>
          </a:p>
          <a:p>
            <a:pPr lvl="1"/>
            <a:r>
              <a:rPr lang="fr-CH" altLang="fr-FR" smtClean="0"/>
              <a:t>Deuxième niveau</a:t>
            </a:r>
          </a:p>
          <a:p>
            <a:pPr lvl="2"/>
            <a:r>
              <a:rPr lang="fr-CH" altLang="fr-FR" smtClean="0"/>
              <a:t>Troisième niveau</a:t>
            </a:r>
          </a:p>
          <a:p>
            <a:pPr lvl="3"/>
            <a:r>
              <a:rPr lang="fr-CH" altLang="fr-FR" smtClean="0"/>
              <a:t>Quatrième niveau</a:t>
            </a:r>
          </a:p>
          <a:p>
            <a:pPr lvl="4"/>
            <a:r>
              <a:rPr lang="fr-CH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F0041C-924C-443C-B400-10EFE817F121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765175"/>
            <a:ext cx="7772400" cy="2016125"/>
          </a:xfrm>
        </p:spPr>
        <p:txBody>
          <a:bodyPr/>
          <a:lstStyle/>
          <a:p>
            <a:pPr eaLnBrk="1" hangingPunct="1"/>
            <a:r>
              <a:rPr lang="fr-CH" altLang="fr-FR" sz="4000" smtClean="0"/>
              <a:t>Une maison </a:t>
            </a:r>
            <a:br>
              <a:rPr lang="fr-CH" altLang="fr-FR" sz="4000" smtClean="0"/>
            </a:br>
            <a:r>
              <a:rPr lang="fr-CH" altLang="fr-FR" sz="4000" smtClean="0"/>
              <a:t>du</a:t>
            </a:r>
            <a:br>
              <a:rPr lang="fr-CH" altLang="fr-FR" sz="4000" smtClean="0"/>
            </a:br>
            <a:r>
              <a:rPr lang="fr-CH" altLang="fr-FR" sz="4000" smtClean="0"/>
              <a:t>Néolithique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H" altLang="fr-FR" smtClean="0"/>
              <a:t>Maison à décrire</a:t>
            </a:r>
          </a:p>
          <a:p>
            <a:pPr eaLnBrk="1" hangingPunct="1"/>
            <a:r>
              <a:rPr lang="fr-CH" altLang="fr-FR" smtClean="0"/>
              <a:t>Détails et techniques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77900"/>
            <a:ext cx="78073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ZoneTexte 3"/>
          <p:cNvSpPr txBox="1">
            <a:spLocks noChangeArrowheads="1"/>
          </p:cNvSpPr>
          <p:nvPr/>
        </p:nvSpPr>
        <p:spPr bwMode="auto">
          <a:xfrm>
            <a:off x="900113" y="265113"/>
            <a:ext cx="7591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400"/>
              <a:t>Sol de maison constitué de plusieurs couches de bois</a:t>
            </a:r>
          </a:p>
        </p:txBody>
      </p:sp>
      <p:sp>
        <p:nvSpPr>
          <p:cNvPr id="11268" name="ZoneTexte 6"/>
          <p:cNvSpPr txBox="1">
            <a:spLocks noChangeArrowheads="1"/>
          </p:cNvSpPr>
          <p:nvPr/>
        </p:nvSpPr>
        <p:spPr bwMode="auto">
          <a:xfrm>
            <a:off x="684213" y="6308725"/>
            <a:ext cx="7589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Federsee (Allemagne) Fouille 1992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619250" y="1700213"/>
          <a:ext cx="5897563" cy="3363912"/>
        </p:xfrm>
        <a:graphic>
          <a:graphicData uri="http://schemas.openxmlformats.org/drawingml/2006/table">
            <a:tbl>
              <a:tblPr/>
              <a:tblGrid>
                <a:gridCol w="608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82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Maison néolithique                                                  Crédits photographiques</a:t>
                      </a:r>
                      <a:endParaRPr kumimoji="0" lang="fr-CH" altLang="fr-F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p. 1</a:t>
                      </a:r>
                      <a:endParaRPr kumimoji="0" lang="fr-CH" altLang="fr-F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-----</a:t>
                      </a:r>
                      <a:endParaRPr kumimoji="0" lang="fr-CH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p. 2</a:t>
                      </a:r>
                      <a:endParaRPr kumimoji="0" lang="fr-CH" altLang="fr-F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© André Houot</a:t>
                      </a:r>
                      <a:endParaRPr kumimoji="0" lang="fr-CH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p. 3</a:t>
                      </a:r>
                      <a:endParaRPr kumimoji="0" lang="fr-CH" altLang="fr-F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© André Houot</a:t>
                      </a:r>
                      <a:endParaRPr kumimoji="0" lang="fr-CH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p. 4</a:t>
                      </a:r>
                      <a:endParaRPr kumimoji="0" lang="fr-CH" altLang="fr-F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© Laténium</a:t>
                      </a:r>
                      <a:endParaRPr kumimoji="0" lang="fr-CH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p. 5</a:t>
                      </a:r>
                      <a:endParaRPr kumimoji="0" lang="fr-CH" altLang="fr-F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© Laténium</a:t>
                      </a:r>
                      <a:endParaRPr kumimoji="0" lang="fr-CH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p. 6</a:t>
                      </a:r>
                      <a:endParaRPr kumimoji="0" lang="fr-CH" altLang="fr-F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© Laténium</a:t>
                      </a:r>
                      <a:endParaRPr kumimoji="0" lang="fr-CH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p. 7</a:t>
                      </a:r>
                      <a:endParaRPr kumimoji="0" lang="fr-CH" altLang="fr-F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© Laténium</a:t>
                      </a:r>
                      <a:endParaRPr kumimoji="0" lang="fr-CH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p. 8</a:t>
                      </a:r>
                      <a:endParaRPr kumimoji="0" lang="fr-CH" altLang="fr-F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© Laténium</a:t>
                      </a:r>
                      <a:endParaRPr kumimoji="0" lang="fr-CH" altLang="fr-F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83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p. 9</a:t>
                      </a:r>
                      <a:endParaRPr kumimoji="0" lang="fr-CH" altLang="fr-F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1100" dirty="0" smtClean="0"/>
                        <a:t>brochure rédigée pour la candidature de "Sites préhistoriques </a:t>
                      </a:r>
                      <a:r>
                        <a:rPr lang="fr-FR" altLang="fr-FR" sz="1100" dirty="0" err="1" smtClean="0"/>
                        <a:t>palafittiques</a:t>
                      </a:r>
                      <a:r>
                        <a:rPr lang="fr-FR" altLang="fr-FR" sz="1100" dirty="0" smtClean="0"/>
                        <a:t> autour des Alpes" à l’UNESCO, cordialement fournie par le </a:t>
                      </a:r>
                      <a:r>
                        <a:rPr lang="fr-FR" altLang="fr-FR" sz="1100" dirty="0" err="1" smtClean="0"/>
                        <a:t>Swiss</a:t>
                      </a:r>
                      <a:r>
                        <a:rPr lang="fr-FR" altLang="fr-FR" sz="1100" dirty="0" smtClean="0"/>
                        <a:t> Coordination Group UNESCO Palafittes"</a:t>
                      </a:r>
                      <a:endParaRPr lang="fr-CH" altLang="fr-FR" sz="1100" dirty="0" smtClean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711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altLang="fr-F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p.10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1100" dirty="0" smtClean="0"/>
                        <a:t>brochure rédigée pour la candidature de "Sites préhistoriques </a:t>
                      </a:r>
                      <a:r>
                        <a:rPr lang="fr-FR" altLang="fr-FR" sz="1100" dirty="0" err="1" smtClean="0"/>
                        <a:t>palafittiques</a:t>
                      </a:r>
                      <a:r>
                        <a:rPr lang="fr-FR" altLang="fr-FR" sz="1100" dirty="0" smtClean="0"/>
                        <a:t> autour des Alpes" à l’UNESCO, cordialement fournie par le </a:t>
                      </a:r>
                      <a:r>
                        <a:rPr lang="fr-FR" altLang="fr-FR" sz="1100" dirty="0" err="1" smtClean="0"/>
                        <a:t>Swiss</a:t>
                      </a:r>
                      <a:r>
                        <a:rPr lang="fr-FR" altLang="fr-FR" sz="1100" dirty="0" smtClean="0"/>
                        <a:t> Coordination Group UNESCO Palafittes"</a:t>
                      </a:r>
                      <a:endParaRPr lang="fr-CH" altLang="fr-FR" sz="1100" dirty="0" smtClean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278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278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5"/>
          <p:cNvSpPr>
            <a:spLocks/>
          </p:cNvSpPr>
          <p:nvPr/>
        </p:nvSpPr>
        <p:spPr bwMode="auto">
          <a:xfrm>
            <a:off x="250825" y="476250"/>
            <a:ext cx="1495425" cy="977900"/>
          </a:xfrm>
          <a:prstGeom prst="borderCallout1">
            <a:avLst>
              <a:gd name="adj1" fmla="val 11690"/>
              <a:gd name="adj2" fmla="val 105097"/>
              <a:gd name="adj3" fmla="val 185551"/>
              <a:gd name="adj4" fmla="val 286944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Trou pour l’aération et la fumée</a:t>
            </a:r>
          </a:p>
        </p:txBody>
      </p:sp>
      <p:sp>
        <p:nvSpPr>
          <p:cNvPr id="4100" name="AutoShape 6"/>
          <p:cNvSpPr>
            <a:spLocks/>
          </p:cNvSpPr>
          <p:nvPr/>
        </p:nvSpPr>
        <p:spPr bwMode="auto">
          <a:xfrm>
            <a:off x="323850" y="2492375"/>
            <a:ext cx="1368425" cy="690563"/>
          </a:xfrm>
          <a:prstGeom prst="borderCallout1">
            <a:avLst>
              <a:gd name="adj1" fmla="val 16551"/>
              <a:gd name="adj2" fmla="val 105569"/>
              <a:gd name="adj3" fmla="val -70116"/>
              <a:gd name="adj4" fmla="val 168097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Charpente en bois</a:t>
            </a:r>
          </a:p>
        </p:txBody>
      </p:sp>
      <p:sp>
        <p:nvSpPr>
          <p:cNvPr id="4101" name="AutoShape 7"/>
          <p:cNvSpPr>
            <a:spLocks/>
          </p:cNvSpPr>
          <p:nvPr/>
        </p:nvSpPr>
        <p:spPr bwMode="auto">
          <a:xfrm>
            <a:off x="250825" y="4941888"/>
            <a:ext cx="1512888" cy="1008062"/>
          </a:xfrm>
          <a:prstGeom prst="borderCallout1">
            <a:avLst>
              <a:gd name="adj1" fmla="val 11338"/>
              <a:gd name="adj2" fmla="val 105037"/>
              <a:gd name="adj3" fmla="val -77167"/>
              <a:gd name="adj4" fmla="val 322875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Clayonnage recouvert de terre glaise</a:t>
            </a:r>
          </a:p>
        </p:txBody>
      </p:sp>
      <p:sp>
        <p:nvSpPr>
          <p:cNvPr id="4102" name="AutoShape 8"/>
          <p:cNvSpPr>
            <a:spLocks/>
          </p:cNvSpPr>
          <p:nvPr/>
        </p:nvSpPr>
        <p:spPr bwMode="auto">
          <a:xfrm>
            <a:off x="7524750" y="333375"/>
            <a:ext cx="1363663" cy="979488"/>
          </a:xfrm>
          <a:prstGeom prst="borderCallout1">
            <a:avLst>
              <a:gd name="adj1" fmla="val 11671"/>
              <a:gd name="adj2" fmla="val -5588"/>
              <a:gd name="adj3" fmla="val 224958"/>
              <a:gd name="adj4" fmla="val -13771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Toit en paille ou en roseau</a:t>
            </a:r>
          </a:p>
        </p:txBody>
      </p:sp>
      <p:sp>
        <p:nvSpPr>
          <p:cNvPr id="4103" name="AutoShape 9"/>
          <p:cNvSpPr>
            <a:spLocks/>
          </p:cNvSpPr>
          <p:nvPr/>
        </p:nvSpPr>
        <p:spPr bwMode="auto">
          <a:xfrm>
            <a:off x="7380288" y="2924175"/>
            <a:ext cx="1584325" cy="1081088"/>
          </a:xfrm>
          <a:prstGeom prst="borderCallout1">
            <a:avLst>
              <a:gd name="adj1" fmla="val 10574"/>
              <a:gd name="adj2" fmla="val -4810"/>
              <a:gd name="adj3" fmla="val -2495"/>
              <a:gd name="adj4" fmla="val -177856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Bottes de paille ou de roseau</a:t>
            </a:r>
          </a:p>
        </p:txBody>
      </p:sp>
      <p:sp>
        <p:nvSpPr>
          <p:cNvPr id="4104" name="AutoShape 10"/>
          <p:cNvSpPr>
            <a:spLocks/>
          </p:cNvSpPr>
          <p:nvPr/>
        </p:nvSpPr>
        <p:spPr bwMode="auto">
          <a:xfrm>
            <a:off x="7812088" y="5157788"/>
            <a:ext cx="914400" cy="609600"/>
          </a:xfrm>
          <a:prstGeom prst="borderCallout1">
            <a:avLst>
              <a:gd name="adj1" fmla="val 18750"/>
              <a:gd name="adj2" fmla="val -8333"/>
              <a:gd name="adj3" fmla="val -65366"/>
              <a:gd name="adj4" fmla="val -276042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Pilotis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CH" altLang="fr-FR" sz="3600" smtClean="0"/>
              <a:t>Montage des structures</a:t>
            </a:r>
          </a:p>
        </p:txBody>
      </p:sp>
      <p:pic>
        <p:nvPicPr>
          <p:cNvPr id="5123" name="Picture 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" y="1028700"/>
            <a:ext cx="7643813" cy="5094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ZoneTexte 1"/>
          <p:cNvSpPr txBox="1">
            <a:spLocks noChangeArrowheads="1"/>
          </p:cNvSpPr>
          <p:nvPr/>
        </p:nvSpPr>
        <p:spPr bwMode="auto">
          <a:xfrm>
            <a:off x="1042988" y="6308725"/>
            <a:ext cx="684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Construction de trois maisons au Laténium (NE)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43000"/>
          </a:xfrm>
        </p:spPr>
        <p:txBody>
          <a:bodyPr/>
          <a:lstStyle/>
          <a:p>
            <a:r>
              <a:rPr lang="fr-CH" altLang="fr-FR" sz="3400" smtClean="0"/>
              <a:t>Pose de baguettes pour réaliser le clayonnage</a:t>
            </a:r>
          </a:p>
        </p:txBody>
      </p:sp>
      <p:pic>
        <p:nvPicPr>
          <p:cNvPr id="6147" name="Picture 5" descr="Maisons néolithiques parc Laténium (041)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908050"/>
            <a:ext cx="7796212" cy="5197475"/>
          </a:xfrm>
        </p:spPr>
      </p:pic>
      <p:sp>
        <p:nvSpPr>
          <p:cNvPr id="6148" name="ZoneTexte 3"/>
          <p:cNvSpPr txBox="1">
            <a:spLocks noChangeArrowheads="1"/>
          </p:cNvSpPr>
          <p:nvPr/>
        </p:nvSpPr>
        <p:spPr bwMode="auto">
          <a:xfrm>
            <a:off x="1042988" y="6308725"/>
            <a:ext cx="684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Construction de trois maisons au Laténium (NE)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CIIP Histoire\Photos\Laténium\CD\Maisons néolithiques parc Laténium (08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80994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0" y="125413"/>
            <a:ext cx="903605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CH" altLang="fr-FR" sz="3600" kern="0" dirty="0" smtClean="0"/>
              <a:t>Couverture des toits avec des bardeaux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r>
              <a:rPr lang="fr-CH" altLang="fr-FR" smtClean="0"/>
              <a:t>Colmatage avec du torchis</a:t>
            </a:r>
          </a:p>
        </p:txBody>
      </p:sp>
      <p:pic>
        <p:nvPicPr>
          <p:cNvPr id="8195" name="Picture 5" descr="Maisons néolithiques parc Laténium (092)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063625"/>
            <a:ext cx="7437437" cy="4957763"/>
          </a:xfrm>
        </p:spPr>
      </p:pic>
      <p:sp>
        <p:nvSpPr>
          <p:cNvPr id="8196" name="ZoneTexte 3"/>
          <p:cNvSpPr txBox="1">
            <a:spLocks noChangeArrowheads="1"/>
          </p:cNvSpPr>
          <p:nvPr/>
        </p:nvSpPr>
        <p:spPr bwMode="auto">
          <a:xfrm>
            <a:off x="1042988" y="6237288"/>
            <a:ext cx="684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Construction de trois maisons au Laténium (NE)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10236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964612" cy="1143000"/>
          </a:xfrm>
        </p:spPr>
        <p:txBody>
          <a:bodyPr/>
          <a:lstStyle/>
          <a:p>
            <a:pPr eaLnBrk="1" hangingPunct="1"/>
            <a:r>
              <a:rPr lang="fr-CH" altLang="fr-FR" sz="4000" smtClean="0"/>
              <a:t>Parois en bois</a:t>
            </a:r>
            <a:br>
              <a:rPr lang="fr-CH" altLang="fr-FR" sz="4000" smtClean="0"/>
            </a:br>
            <a:endParaRPr lang="fr-CH" altLang="fr-FR" sz="1200" smtClean="0"/>
          </a:p>
        </p:txBody>
      </p:sp>
      <p:sp>
        <p:nvSpPr>
          <p:cNvPr id="10243" name="ZoneTexte 5"/>
          <p:cNvSpPr txBox="1">
            <a:spLocks noChangeArrowheads="1"/>
          </p:cNvSpPr>
          <p:nvPr/>
        </p:nvSpPr>
        <p:spPr bwMode="auto">
          <a:xfrm>
            <a:off x="3059113" y="5949950"/>
            <a:ext cx="2776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Pestenacker (Allemagne)</a:t>
            </a:r>
          </a:p>
        </p:txBody>
      </p:sp>
      <p:pic>
        <p:nvPicPr>
          <p:cNvPr id="10244" name="Picture 4" descr="C:\Users\HP\Dropbox\CIIP Histoire\EN COURS\MR\Photos\Palafittes\69_4_PestenackerForstner'03_0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68413"/>
            <a:ext cx="6767513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207</Words>
  <Application>Microsoft Office PowerPoint</Application>
  <PresentationFormat>Affichage à l'écran (4:3)</PresentationFormat>
  <Paragraphs>41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MS PGothic</vt:lpstr>
      <vt:lpstr>Calibri</vt:lpstr>
      <vt:lpstr>Modèle par défaut</vt:lpstr>
      <vt:lpstr>Une maison  du Néolithique</vt:lpstr>
      <vt:lpstr>Présentation PowerPoint</vt:lpstr>
      <vt:lpstr>Présentation PowerPoint</vt:lpstr>
      <vt:lpstr>Montage des structures</vt:lpstr>
      <vt:lpstr>Pose de baguettes pour réaliser le clayonnage</vt:lpstr>
      <vt:lpstr>Présentation PowerPoint</vt:lpstr>
      <vt:lpstr>Colmatage avec du torchis</vt:lpstr>
      <vt:lpstr>Présentation PowerPoint</vt:lpstr>
      <vt:lpstr>Parois en bois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maison  de  l’âge de la pierre polie</dc:title>
  <dc:creator>Michel</dc:creator>
  <cp:lastModifiedBy>Favre Zeiser Nancy</cp:lastModifiedBy>
  <cp:revision>22</cp:revision>
  <dcterms:created xsi:type="dcterms:W3CDTF">2011-12-01T15:18:59Z</dcterms:created>
  <dcterms:modified xsi:type="dcterms:W3CDTF">2023-01-24T08:45:30Z</dcterms:modified>
</cp:coreProperties>
</file>