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9"/>
  </p:notesMasterIdLst>
  <p:sldIdLst>
    <p:sldId id="256" r:id="rId2"/>
    <p:sldId id="257" r:id="rId3"/>
    <p:sldId id="258" r:id="rId4"/>
    <p:sldId id="305" r:id="rId5"/>
    <p:sldId id="306" r:id="rId6"/>
    <p:sldId id="283" r:id="rId7"/>
    <p:sldId id="286" r:id="rId8"/>
    <p:sldId id="288" r:id="rId9"/>
    <p:sldId id="289" r:id="rId10"/>
    <p:sldId id="290" r:id="rId11"/>
    <p:sldId id="291" r:id="rId12"/>
    <p:sldId id="285" r:id="rId13"/>
    <p:sldId id="293" r:id="rId14"/>
    <p:sldId id="284" r:id="rId15"/>
    <p:sldId id="294" r:id="rId16"/>
    <p:sldId id="287" r:id="rId17"/>
    <p:sldId id="282" r:id="rId18"/>
    <p:sldId id="261" r:id="rId19"/>
    <p:sldId id="295" r:id="rId20"/>
    <p:sldId id="296" r:id="rId21"/>
    <p:sldId id="297" r:id="rId22"/>
    <p:sldId id="298" r:id="rId23"/>
    <p:sldId id="299" r:id="rId24"/>
    <p:sldId id="300" r:id="rId25"/>
    <p:sldId id="301" r:id="rId26"/>
    <p:sldId id="302" r:id="rId27"/>
    <p:sldId id="303" r:id="rId28"/>
    <p:sldId id="304" r:id="rId29"/>
    <p:sldId id="264" r:id="rId30"/>
    <p:sldId id="265" r:id="rId31"/>
    <p:sldId id="266" r:id="rId32"/>
    <p:sldId id="267" r:id="rId33"/>
    <p:sldId id="268" r:id="rId34"/>
    <p:sldId id="269" r:id="rId35"/>
    <p:sldId id="270" r:id="rId36"/>
    <p:sldId id="271" r:id="rId37"/>
    <p:sldId id="272" r:id="rId38"/>
    <p:sldId id="273" r:id="rId39"/>
    <p:sldId id="274" r:id="rId40"/>
    <p:sldId id="275" r:id="rId41"/>
    <p:sldId id="276" r:id="rId42"/>
    <p:sldId id="277" r:id="rId43"/>
    <p:sldId id="278" r:id="rId44"/>
    <p:sldId id="307" r:id="rId45"/>
    <p:sldId id="279" r:id="rId46"/>
    <p:sldId id="280" r:id="rId47"/>
    <p:sldId id="281" r:id="rId48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Arial" panose="020B0604020202020204" pitchFamily="34" charset="0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Arial" panose="020B0604020202020204" pitchFamily="34" charset="0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Arial" panose="020B0604020202020204" pitchFamily="34" charset="0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Arial" panose="020B0604020202020204" pitchFamily="34" charset="0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997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280" y="5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 altLang="fr-FR"/>
          </a:p>
        </p:txBody>
      </p:sp>
      <p:sp>
        <p:nvSpPr>
          <p:cNvPr id="50179" name="Text Box 2"/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 altLang="fr-FR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3884613" y="0"/>
            <a:ext cx="2970212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fr-CH" altLang="fr-FR"/>
          </a:p>
        </p:txBody>
      </p:sp>
      <p:sp>
        <p:nvSpPr>
          <p:cNvPr id="50181" name="Rectangle 4"/>
          <p:cNvSpPr>
            <a:spLocks noGrp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fr-FR" altLang="fr-FR" noProof="0" smtClean="0"/>
          </a:p>
        </p:txBody>
      </p:sp>
      <p:sp>
        <p:nvSpPr>
          <p:cNvPr id="50183" name="Text Box 6"/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 altLang="fr-FR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fld id="{EB745B63-9D62-4AF7-93A6-D9E71DFA93BA}" type="slidenum">
              <a:rPr lang="fr-CH" altLang="fr-FR"/>
              <a:pPr/>
              <a:t>‹N°›</a:t>
            </a:fld>
            <a:endParaRPr lang="fr-CH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12FE117-F3FD-4EFE-8738-80066BAC5EAD}" type="slidenum">
              <a:rPr lang="fr-CH" altLang="fr-FR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1</a:t>
            </a:fld>
            <a:endParaRPr lang="fr-CH" altLang="fr-FR">
              <a:latin typeface="Arial" panose="020B0604020202020204" pitchFamily="34" charset="0"/>
            </a:endParaRPr>
          </a:p>
        </p:txBody>
      </p:sp>
      <p:sp>
        <p:nvSpPr>
          <p:cNvPr id="51203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4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fr-CH" altLang="fr-FR" smtClean="0"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51205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E607728-F5A7-4844-A0D5-78628602838F}" type="slidenum">
              <a:rPr lang="fr-CH" altLang="fr-FR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fr-CH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AFB3C52-5473-4224-83A0-AF3D233A8FD1}" type="slidenum">
              <a:rPr lang="fr-CH" altLang="fr-FR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34</a:t>
            </a:fld>
            <a:endParaRPr lang="fr-CH" altLang="fr-FR">
              <a:latin typeface="Arial" panose="020B0604020202020204" pitchFamily="34" charset="0"/>
            </a:endParaRPr>
          </a:p>
        </p:txBody>
      </p:sp>
      <p:sp>
        <p:nvSpPr>
          <p:cNvPr id="60419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20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58942D-22A0-4613-B176-63AE44A3523C}" type="slidenum">
              <a:rPr lang="fr-CH" altLang="fr-FR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35</a:t>
            </a:fld>
            <a:endParaRPr lang="fr-CH" altLang="fr-FR">
              <a:latin typeface="Arial" panose="020B0604020202020204" pitchFamily="34" charset="0"/>
            </a:endParaRPr>
          </a:p>
        </p:txBody>
      </p:sp>
      <p:sp>
        <p:nvSpPr>
          <p:cNvPr id="61443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4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7AE9B63-46CB-4CA1-A07E-E4C86FEB1D73}" type="slidenum">
              <a:rPr lang="fr-CH" altLang="fr-FR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36</a:t>
            </a:fld>
            <a:endParaRPr lang="fr-CH" altLang="fr-FR">
              <a:latin typeface="Arial" panose="020B0604020202020204" pitchFamily="34" charset="0"/>
            </a:endParaRPr>
          </a:p>
        </p:txBody>
      </p:sp>
      <p:sp>
        <p:nvSpPr>
          <p:cNvPr id="62467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8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1510917-FF64-4B84-B702-89DC9E27047D}" type="slidenum">
              <a:rPr lang="fr-CH" altLang="fr-FR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37</a:t>
            </a:fld>
            <a:endParaRPr lang="fr-CH" altLang="fr-FR">
              <a:latin typeface="Arial" panose="020B0604020202020204" pitchFamily="34" charset="0"/>
            </a:endParaRPr>
          </a:p>
        </p:txBody>
      </p:sp>
      <p:sp>
        <p:nvSpPr>
          <p:cNvPr id="63491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2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4B59033-9F38-493C-B88D-EA6981551D95}" type="slidenum">
              <a:rPr lang="fr-CH" altLang="fr-FR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38</a:t>
            </a:fld>
            <a:endParaRPr lang="fr-CH" altLang="fr-FR">
              <a:latin typeface="Arial" panose="020B0604020202020204" pitchFamily="34" charset="0"/>
            </a:endParaRPr>
          </a:p>
        </p:txBody>
      </p:sp>
      <p:sp>
        <p:nvSpPr>
          <p:cNvPr id="64515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6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959AAB9-BC8B-45AE-9562-2C7410D0062A}" type="slidenum">
              <a:rPr lang="fr-CH" altLang="fr-FR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39</a:t>
            </a:fld>
            <a:endParaRPr lang="fr-CH" altLang="fr-FR">
              <a:latin typeface="Arial" panose="020B0604020202020204" pitchFamily="34" charset="0"/>
            </a:endParaRPr>
          </a:p>
        </p:txBody>
      </p:sp>
      <p:sp>
        <p:nvSpPr>
          <p:cNvPr id="65539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5540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66CCD8F-510B-4EAF-8573-306DE6429AD4}" type="slidenum">
              <a:rPr lang="fr-CH" altLang="fr-FR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40</a:t>
            </a:fld>
            <a:endParaRPr lang="fr-CH" altLang="fr-FR">
              <a:latin typeface="Arial" panose="020B0604020202020204" pitchFamily="34" charset="0"/>
            </a:endParaRPr>
          </a:p>
        </p:txBody>
      </p:sp>
      <p:sp>
        <p:nvSpPr>
          <p:cNvPr id="66563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4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8565FD8-97B6-418E-A394-A8918D2167D1}" type="slidenum">
              <a:rPr lang="fr-CH" altLang="fr-FR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41</a:t>
            </a:fld>
            <a:endParaRPr lang="fr-CH" altLang="fr-FR">
              <a:latin typeface="Arial" panose="020B0604020202020204" pitchFamily="34" charset="0"/>
            </a:endParaRPr>
          </a:p>
        </p:txBody>
      </p:sp>
      <p:sp>
        <p:nvSpPr>
          <p:cNvPr id="67587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8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E737983-053C-4D07-9076-37EC61478457}" type="slidenum">
              <a:rPr lang="fr-CH" altLang="fr-FR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42</a:t>
            </a:fld>
            <a:endParaRPr lang="fr-CH" altLang="fr-FR">
              <a:latin typeface="Arial" panose="020B0604020202020204" pitchFamily="34" charset="0"/>
            </a:endParaRPr>
          </a:p>
        </p:txBody>
      </p:sp>
      <p:sp>
        <p:nvSpPr>
          <p:cNvPr id="68611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2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0C69289-A7A8-41BA-BF94-1E663FEF5543}" type="slidenum">
              <a:rPr lang="fr-CH" altLang="fr-FR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43</a:t>
            </a:fld>
            <a:endParaRPr lang="fr-CH" altLang="fr-FR">
              <a:latin typeface="Arial" panose="020B0604020202020204" pitchFamily="34" charset="0"/>
            </a:endParaRPr>
          </a:p>
        </p:txBody>
      </p:sp>
      <p:sp>
        <p:nvSpPr>
          <p:cNvPr id="69635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9636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CC33E82-D31C-4E83-8854-C56455F119DE}" type="slidenum">
              <a:rPr lang="fr-CH" altLang="fr-FR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2</a:t>
            </a:fld>
            <a:endParaRPr lang="fr-CH" altLang="fr-FR">
              <a:latin typeface="Arial" panose="020B0604020202020204" pitchFamily="34" charset="0"/>
            </a:endParaRPr>
          </a:p>
        </p:txBody>
      </p:sp>
      <p:sp>
        <p:nvSpPr>
          <p:cNvPr id="52227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8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6FA6622-92D0-47E7-B14F-4C08B0914C1E}" type="slidenum">
              <a:rPr lang="fr-CH" altLang="fr-FR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45</a:t>
            </a:fld>
            <a:endParaRPr lang="fr-CH" altLang="fr-FR">
              <a:latin typeface="Arial" panose="020B0604020202020204" pitchFamily="34" charset="0"/>
            </a:endParaRPr>
          </a:p>
        </p:txBody>
      </p:sp>
      <p:sp>
        <p:nvSpPr>
          <p:cNvPr id="70659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0660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65BBF15-9F9E-47A1-A5FF-B8E23F48C895}" type="slidenum">
              <a:rPr lang="fr-CH" altLang="fr-FR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46</a:t>
            </a:fld>
            <a:endParaRPr lang="fr-CH" altLang="fr-FR">
              <a:latin typeface="Arial" panose="020B0604020202020204" pitchFamily="34" charset="0"/>
            </a:endParaRPr>
          </a:p>
        </p:txBody>
      </p:sp>
      <p:sp>
        <p:nvSpPr>
          <p:cNvPr id="71683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684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639F902-D66B-43B0-94CE-FF5D70CBCD01}" type="slidenum">
              <a:rPr lang="fr-CH" altLang="fr-FR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3</a:t>
            </a:fld>
            <a:endParaRPr lang="fr-CH" altLang="fr-FR">
              <a:latin typeface="Arial" panose="020B0604020202020204" pitchFamily="34" charset="0"/>
            </a:endParaRPr>
          </a:p>
        </p:txBody>
      </p:sp>
      <p:sp>
        <p:nvSpPr>
          <p:cNvPr id="53251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2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F55301E-88BD-48FF-A3EA-A20645C2E79A}" type="slidenum">
              <a:rPr lang="fr-CH" altLang="fr-FR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18</a:t>
            </a:fld>
            <a:endParaRPr lang="fr-CH" altLang="fr-FR">
              <a:latin typeface="Arial" panose="020B0604020202020204" pitchFamily="34" charset="0"/>
            </a:endParaRPr>
          </a:p>
        </p:txBody>
      </p:sp>
      <p:sp>
        <p:nvSpPr>
          <p:cNvPr id="54275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6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910B4BF-A852-4A47-9FF2-3CCDDE8AEED9}" type="slidenum">
              <a:rPr lang="fr-CH" altLang="fr-FR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29</a:t>
            </a:fld>
            <a:endParaRPr lang="fr-CH" altLang="fr-FR">
              <a:latin typeface="Arial" panose="020B0604020202020204" pitchFamily="34" charset="0"/>
            </a:endParaRPr>
          </a:p>
        </p:txBody>
      </p:sp>
      <p:sp>
        <p:nvSpPr>
          <p:cNvPr id="55299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300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95925E9-CC01-451D-8857-77D2141B33FD}" type="slidenum">
              <a:rPr lang="fr-CH" altLang="fr-FR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30</a:t>
            </a:fld>
            <a:endParaRPr lang="fr-CH" altLang="fr-FR">
              <a:latin typeface="Arial" panose="020B0604020202020204" pitchFamily="34" charset="0"/>
            </a:endParaRPr>
          </a:p>
        </p:txBody>
      </p:sp>
      <p:sp>
        <p:nvSpPr>
          <p:cNvPr id="56323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4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CF111CD-9E0B-4DBE-8FA6-83BB53C44380}" type="slidenum">
              <a:rPr lang="fr-CH" altLang="fr-FR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31</a:t>
            </a:fld>
            <a:endParaRPr lang="fr-CH" altLang="fr-FR">
              <a:latin typeface="Arial" panose="020B0604020202020204" pitchFamily="34" charset="0"/>
            </a:endParaRPr>
          </a:p>
        </p:txBody>
      </p:sp>
      <p:sp>
        <p:nvSpPr>
          <p:cNvPr id="57347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8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CD2DC24-CB71-4C98-A1BC-F1A0BBFCCEBD}" type="slidenum">
              <a:rPr lang="fr-CH" altLang="fr-FR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32</a:t>
            </a:fld>
            <a:endParaRPr lang="fr-CH" altLang="fr-FR">
              <a:latin typeface="Arial" panose="020B0604020202020204" pitchFamily="34" charset="0"/>
            </a:endParaRPr>
          </a:p>
        </p:txBody>
      </p:sp>
      <p:sp>
        <p:nvSpPr>
          <p:cNvPr id="58371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2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445F9DD-52B6-41F9-98E6-E6EDE12A0850}" type="slidenum">
              <a:rPr lang="fr-CH" altLang="fr-FR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33</a:t>
            </a:fld>
            <a:endParaRPr lang="fr-CH" altLang="fr-FR">
              <a:latin typeface="Arial" panose="020B0604020202020204" pitchFamily="34" charset="0"/>
            </a:endParaRPr>
          </a:p>
        </p:txBody>
      </p:sp>
      <p:sp>
        <p:nvSpPr>
          <p:cNvPr id="59395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6" name="Rectangle 2"/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CH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40C252-C2FA-4C92-B656-7D8420A083F5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3230419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B49546-B9F7-422D-82FC-5EED502EE49A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1660094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128588"/>
            <a:ext cx="2055813" cy="5995987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9800" cy="5995987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222381-C1BE-4B2B-A983-FE47E8E61094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1412280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8D9D82-AE95-4762-A675-B81AA69AF701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2414114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852A99-3061-45C9-BA62-76718FD73512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2755825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128C21-B5ED-46CB-884B-D8E742F3E6FA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3275238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 alt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8AB0A6-D795-481B-A727-606D382FC426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3712779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 alt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20F139-916B-4C9C-A12F-FEE127288B6C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2618239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 alt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CBCABB-B817-488D-B153-EE11916DD500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4267609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68C0EB-26F5-49F5-B37C-AAE1192AA926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2261884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CH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6DCE3C-C563-43CA-ACC6-0088073F3DB4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2416495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8013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 smtClean="0"/>
              <a:t>Cliquez pour éditer le format du texte-titre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 smtClean="0"/>
              <a:t>Cliquez pour éditer le format du plan de texte</a:t>
            </a:r>
          </a:p>
          <a:p>
            <a:pPr lvl="1"/>
            <a:r>
              <a:rPr lang="en-GB" altLang="fr-FR" smtClean="0"/>
              <a:t>Second niveau de plan</a:t>
            </a:r>
          </a:p>
          <a:p>
            <a:pPr lvl="2"/>
            <a:r>
              <a:rPr lang="en-GB" altLang="fr-FR" smtClean="0"/>
              <a:t>Troisième niveau de plan</a:t>
            </a:r>
          </a:p>
          <a:p>
            <a:pPr lvl="3"/>
            <a:r>
              <a:rPr lang="en-GB" altLang="fr-FR" smtClean="0"/>
              <a:t>Quatrième niveau de plan</a:t>
            </a:r>
          </a:p>
          <a:p>
            <a:pPr lvl="4"/>
            <a:r>
              <a:rPr lang="en-GB" altLang="fr-FR" smtClean="0"/>
              <a:t>Cinquième niveau de plan</a:t>
            </a:r>
          </a:p>
          <a:p>
            <a:pPr lvl="4"/>
            <a:r>
              <a:rPr lang="en-GB" altLang="fr-FR" smtClean="0"/>
              <a:t>Sixième niveau de plan</a:t>
            </a:r>
          </a:p>
          <a:p>
            <a:pPr lvl="4"/>
            <a:r>
              <a:rPr lang="en-GB" altLang="fr-FR" smtClean="0"/>
              <a:t>Septième niveau de plan</a:t>
            </a:r>
          </a:p>
          <a:p>
            <a:pPr lvl="4"/>
            <a:r>
              <a:rPr lang="en-GB" altLang="fr-FR" smtClean="0"/>
              <a:t>Huitième niveau de plan</a:t>
            </a:r>
          </a:p>
          <a:p>
            <a:pPr lvl="4"/>
            <a:r>
              <a:rPr lang="en-GB" altLang="fr-FR" smtClean="0"/>
              <a:t>Neuvième niveau de plan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4763"/>
            <a:ext cx="21320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fr-CH" altLang="fr-FR"/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3124200" y="6354763"/>
            <a:ext cx="28956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 alt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4763"/>
            <a:ext cx="21320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</a:defRPr>
            </a:lvl1pPr>
          </a:lstStyle>
          <a:p>
            <a:fld id="{CB322159-5BDD-439A-8B86-0A0EC02135E0}" type="slidenum">
              <a:rPr lang="fr-CH" altLang="fr-FR"/>
              <a:pPr/>
              <a:t>‹N°›</a:t>
            </a:fld>
            <a:endParaRPr lang="fr-CH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1"/>
          <p:cNvSpPr txBox="1">
            <a:spLocks noChangeArrowheads="1"/>
          </p:cNvSpPr>
          <p:nvPr/>
        </p:nvSpPr>
        <p:spPr bwMode="auto">
          <a:xfrm>
            <a:off x="468313" y="1905000"/>
            <a:ext cx="82296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CH" altLang="fr-FR" sz="8000"/>
              <a:t>Vannerie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Claudine\Dropbox\CIIP Histoire\EN COURS\MR\Photos\Photo Gletterens\P10505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33375"/>
            <a:ext cx="8316912" cy="623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ZoneTexte 1"/>
          <p:cNvSpPr txBox="1">
            <a:spLocks noChangeArrowheads="1"/>
          </p:cNvSpPr>
          <p:nvPr/>
        </p:nvSpPr>
        <p:spPr bwMode="auto">
          <a:xfrm>
            <a:off x="611188" y="692150"/>
            <a:ext cx="30241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CH" altLang="fr-FR" sz="2800"/>
              <a:t>Liber  d’orme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Claudine\Dropbox\CIIP Histoire\EN COURS\MR\Photos\Photo Gletterens\P10504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04813"/>
            <a:ext cx="8243887" cy="618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ZoneTexte 1"/>
          <p:cNvSpPr txBox="1">
            <a:spLocks noChangeArrowheads="1"/>
          </p:cNvSpPr>
          <p:nvPr/>
        </p:nvSpPr>
        <p:spPr bwMode="auto">
          <a:xfrm>
            <a:off x="5076825" y="5732463"/>
            <a:ext cx="33115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CH" altLang="fr-FR" sz="2800"/>
              <a:t>Tiges de chanvre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Claudine\Dropbox\CIIP Histoire\EN COURS\MR\Photos\Photo Gletterens\P10505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-1588"/>
            <a:ext cx="51435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ZoneTexte 1"/>
          <p:cNvSpPr txBox="1">
            <a:spLocks noChangeArrowheads="1"/>
          </p:cNvSpPr>
          <p:nvPr/>
        </p:nvSpPr>
        <p:spPr bwMode="auto">
          <a:xfrm>
            <a:off x="250825" y="333375"/>
            <a:ext cx="30972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CH" altLang="fr-FR" sz="2800">
                <a:solidFill>
                  <a:schemeClr val="tx1"/>
                </a:solidFill>
              </a:rPr>
              <a:t>Fil de lin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Claudine\Dropbox\CIIP Histoire\EN COURS\MR\Photos\Photo Gletterens\P10504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0350"/>
            <a:ext cx="8088312" cy="606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ZoneTexte 2"/>
          <p:cNvSpPr txBox="1">
            <a:spLocks noChangeArrowheads="1"/>
          </p:cNvSpPr>
          <p:nvPr/>
        </p:nvSpPr>
        <p:spPr bwMode="auto">
          <a:xfrm>
            <a:off x="684213" y="566738"/>
            <a:ext cx="30956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CH" altLang="fr-FR" sz="2800"/>
              <a:t>Fil de lin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Claudine\Dropbox\CIIP Histoire\EN COURS\MR\Photos\Photo Gletterens\P10505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5888"/>
            <a:ext cx="8820150" cy="661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ZoneTexte 1"/>
          <p:cNvSpPr txBox="1">
            <a:spLocks noChangeArrowheads="1"/>
          </p:cNvSpPr>
          <p:nvPr/>
        </p:nvSpPr>
        <p:spPr bwMode="auto">
          <a:xfrm>
            <a:off x="468313" y="5876925"/>
            <a:ext cx="51831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CH" altLang="fr-FR" sz="3200"/>
              <a:t>Fil de chanvre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Claudine\Dropbox\CIIP Histoire\EN COURS\MR\Photos\Photo Gletterens\P10504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0350"/>
            <a:ext cx="8315325" cy="623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ZoneTexte 2"/>
          <p:cNvSpPr txBox="1">
            <a:spLocks noChangeArrowheads="1"/>
          </p:cNvSpPr>
          <p:nvPr/>
        </p:nvSpPr>
        <p:spPr bwMode="auto">
          <a:xfrm>
            <a:off x="4819650" y="404813"/>
            <a:ext cx="39608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CH" altLang="fr-FR" sz="3200"/>
              <a:t>Fil de chanvre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Claudine\Dropbox\CIIP Histoire\EN COURS\MR\Photos\Photo Gletterens\P10505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3" t="25397" r="30833" b="38571"/>
          <a:stretch>
            <a:fillRect/>
          </a:stretch>
        </p:blipFill>
        <p:spPr bwMode="auto">
          <a:xfrm>
            <a:off x="755650" y="333375"/>
            <a:ext cx="7451725" cy="582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ZoneTexte 1"/>
          <p:cNvSpPr txBox="1">
            <a:spLocks noChangeArrowheads="1"/>
          </p:cNvSpPr>
          <p:nvPr/>
        </p:nvSpPr>
        <p:spPr bwMode="auto">
          <a:xfrm>
            <a:off x="755650" y="6237288"/>
            <a:ext cx="4895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CH" altLang="fr-FR">
                <a:solidFill>
                  <a:schemeClr val="tx1"/>
                </a:solidFill>
              </a:rPr>
              <a:t>Réalisation en tige de clématite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7475"/>
            <a:ext cx="8466137" cy="597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5" name="ZoneTexte 2"/>
          <p:cNvSpPr txBox="1">
            <a:spLocks noChangeArrowheads="1"/>
          </p:cNvSpPr>
          <p:nvPr/>
        </p:nvSpPr>
        <p:spPr bwMode="auto">
          <a:xfrm>
            <a:off x="395288" y="6092825"/>
            <a:ext cx="7705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CH" altLang="fr-FR">
                <a:solidFill>
                  <a:schemeClr val="tx1"/>
                </a:solidFill>
              </a:rPr>
              <a:t>Entrée d’un grenier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CH" altLang="fr-FR" sz="4400"/>
              <a:t>Etapes de la fabrication d'un chapeau</a:t>
            </a:r>
          </a:p>
        </p:txBody>
      </p:sp>
      <p:pic>
        <p:nvPicPr>
          <p:cNvPr id="19459" name="Picture 5" descr="C:\Users\Claudine\Dropbox\CIIP Histoire\EN COURS\MR\Photos\Photo Gletterens\P105047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433513"/>
            <a:ext cx="6107112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C:\Users\Claudine\Dropbox\CIIP Histoire\EN COURS\MR\Photos\Photo Gletterens\P10504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836613"/>
            <a:ext cx="7307262" cy="548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"/>
          <p:cNvSpPr txBox="1">
            <a:spLocks noChangeArrowheads="1"/>
          </p:cNvSpPr>
          <p:nvPr/>
        </p:nvSpPr>
        <p:spPr bwMode="auto">
          <a:xfrm>
            <a:off x="5364163" y="4941888"/>
            <a:ext cx="34671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CH" altLang="fr-FR" sz="4000"/>
              <a:t>Diverses fibres</a:t>
            </a:r>
          </a:p>
        </p:txBody>
      </p:sp>
      <p:pic>
        <p:nvPicPr>
          <p:cNvPr id="307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03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Claudine\Dropbox\CIIP Histoire\EN COURS\MR\Photos\Photo Gletterens\P10504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782638"/>
            <a:ext cx="7058025" cy="529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Claudine\Dropbox\CIIP Histoire\EN COURS\MR\Photos\Photo Gletterens\P10504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333375"/>
            <a:ext cx="4732337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Claudine\Dropbox\CIIP Histoire\EN COURS\MR\Photos\Photo Gletterens\P10504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620713"/>
            <a:ext cx="4516437" cy="602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Claudine\Dropbox\CIIP Histoire\EN COURS\MR\Photos\Photo Gletterens\P10504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0" b="12843"/>
          <a:stretch>
            <a:fillRect/>
          </a:stretch>
        </p:blipFill>
        <p:spPr bwMode="auto">
          <a:xfrm>
            <a:off x="244475" y="1474788"/>
            <a:ext cx="8728075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ZoneTexte 1"/>
          <p:cNvSpPr txBox="1">
            <a:spLocks noChangeArrowheads="1"/>
          </p:cNvSpPr>
          <p:nvPr/>
        </p:nvSpPr>
        <p:spPr bwMode="auto">
          <a:xfrm>
            <a:off x="395288" y="188913"/>
            <a:ext cx="84248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CH" altLang="fr-FR" sz="3600">
                <a:solidFill>
                  <a:schemeClr val="tx1"/>
                </a:solidFill>
              </a:rPr>
              <a:t>Reconstitution de l'étui du couteau d’Ötzi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Claudine\Dropbox\CIIP Histoire\EN COURS\MR\Photos\Photo Gletterens\P10504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3375"/>
            <a:ext cx="8353425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8913"/>
            <a:ext cx="8453438" cy="633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27" name="ZoneTexte 1"/>
          <p:cNvSpPr txBox="1">
            <a:spLocks noChangeArrowheads="1"/>
          </p:cNvSpPr>
          <p:nvPr/>
        </p:nvSpPr>
        <p:spPr bwMode="auto">
          <a:xfrm>
            <a:off x="539750" y="6021388"/>
            <a:ext cx="7667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CH" altLang="fr-FR"/>
              <a:t>Couteau et son étui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Claudine\Dropbox\CIIP Histoire\EN COURS\MR\Photos\Photo Gletterens\P10505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57" t="17194" r="23158" b="17543"/>
          <a:stretch>
            <a:fillRect/>
          </a:stretch>
        </p:blipFill>
        <p:spPr bwMode="auto">
          <a:xfrm>
            <a:off x="1403350" y="260350"/>
            <a:ext cx="6159500" cy="619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Claudine\Dropbox\CIIP Histoire\EN COURS\MR\Photos\Photo Gletterens\P10505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0702" r="17369" b="8070"/>
          <a:stretch>
            <a:fillRect/>
          </a:stretch>
        </p:blipFill>
        <p:spPr bwMode="auto">
          <a:xfrm>
            <a:off x="1476375" y="476250"/>
            <a:ext cx="6624638" cy="614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Claudine\Dropbox\CIIP Histoire\EN COURS\MR\Photos\Photo Gletterens\P10505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6" t="23576" r="24005" b="21246"/>
          <a:stretch>
            <a:fillRect/>
          </a:stretch>
        </p:blipFill>
        <p:spPr bwMode="auto">
          <a:xfrm>
            <a:off x="342900" y="277813"/>
            <a:ext cx="3654425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 descr="C:\Users\Claudine\Dropbox\CIIP Histoire\EN COURS\MR\Photos\Photo Gletterens\P105053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7" t="9044" r="23358" b="22247"/>
          <a:stretch>
            <a:fillRect/>
          </a:stretch>
        </p:blipFill>
        <p:spPr bwMode="auto">
          <a:xfrm>
            <a:off x="4356100" y="2238375"/>
            <a:ext cx="4521200" cy="42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CH" altLang="fr-FR" sz="4400"/>
              <a:t>Le travail du vannier</a:t>
            </a:r>
          </a:p>
        </p:txBody>
      </p:sp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1217613"/>
            <a:ext cx="3671887" cy="550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4" name="Text Box 3"/>
          <p:cNvSpPr txBox="1">
            <a:spLocks noChangeArrowheads="1"/>
          </p:cNvSpPr>
          <p:nvPr/>
        </p:nvSpPr>
        <p:spPr bwMode="auto">
          <a:xfrm>
            <a:off x="5003800" y="1916113"/>
            <a:ext cx="3671888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H" altLang="fr-FR" sz="1800">
                <a:latin typeface="Arial" panose="020B0604020202020204" pitchFamily="34" charset="0"/>
              </a:rPr>
              <a:t>Pour réaliser des paniers, on peut utiliser différents rameaux, comme le saule, le noisetier, le cornouiller ou, ici, la viorne.</a:t>
            </a:r>
          </a:p>
        </p:txBody>
      </p:sp>
      <p:sp>
        <p:nvSpPr>
          <p:cNvPr id="30725" name="ZoneTexte 1"/>
          <p:cNvSpPr txBox="1">
            <a:spLocks noChangeArrowheads="1"/>
          </p:cNvSpPr>
          <p:nvPr/>
        </p:nvSpPr>
        <p:spPr bwMode="auto">
          <a:xfrm>
            <a:off x="4972050" y="5084763"/>
            <a:ext cx="388937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CH" altLang="fr-FR">
                <a:solidFill>
                  <a:srgbClr val="F9972B"/>
                </a:solidFill>
              </a:rPr>
              <a:t>Un tout grand merci à Monsieur Stéphane Stegmüller </a:t>
            </a:r>
          </a:p>
          <a:p>
            <a:r>
              <a:rPr lang="fr-CH" altLang="fr-FR">
                <a:solidFill>
                  <a:srgbClr val="F9972B"/>
                </a:solidFill>
              </a:rPr>
              <a:t>d’Undervelier(JU) pour sa disponibilité et sa contribution à la réalisation de ce diaporama. 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0"/>
            <a:ext cx="92297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33375"/>
            <a:ext cx="4267200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47" name="Text Box 2"/>
          <p:cNvSpPr txBox="1">
            <a:spLocks noChangeArrowheads="1"/>
          </p:cNvSpPr>
          <p:nvPr/>
        </p:nvSpPr>
        <p:spPr bwMode="auto">
          <a:xfrm>
            <a:off x="611188" y="4005263"/>
            <a:ext cx="3384550" cy="201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H" altLang="fr-FR" sz="1800">
                <a:latin typeface="Arial" panose="020B0604020202020204" pitchFamily="34" charset="0"/>
              </a:rPr>
              <a:t>Les branches de viorne ont été coupées juste avant d’être travaillées.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CH" altLang="fr-FR" sz="1800">
                <a:latin typeface="Arial" panose="020B0604020202020204" pitchFamily="34" charset="0"/>
              </a:rPr>
              <a:t>Il faut le faire à l’automne et durant l’hiver, quand la sève est descendue.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fr-CH" altLang="fr-FR" sz="1800">
              <a:latin typeface="Arial" panose="020B0604020202020204" pitchFamily="34" charset="0"/>
            </a:endParaRPr>
          </a:p>
        </p:txBody>
      </p:sp>
      <p:pic>
        <p:nvPicPr>
          <p:cNvPr id="3174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33375"/>
            <a:ext cx="3960813" cy="264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1"/>
          <p:cNvSpPr txBox="1">
            <a:spLocks noChangeArrowheads="1"/>
          </p:cNvSpPr>
          <p:nvPr/>
        </p:nvSpPr>
        <p:spPr bwMode="auto">
          <a:xfrm>
            <a:off x="457200" y="252413"/>
            <a:ext cx="822960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CH" altLang="fr-FR" sz="3600"/>
              <a:t>Pour le fond d’un panier, on fait une croix avec les rameaux.</a:t>
            </a:r>
          </a:p>
        </p:txBody>
      </p:sp>
      <p:sp>
        <p:nvSpPr>
          <p:cNvPr id="32771" name="Text Box 2"/>
          <p:cNvSpPr txBox="1">
            <a:spLocks noChangeArrowheads="1"/>
          </p:cNvSpPr>
          <p:nvPr/>
        </p:nvSpPr>
        <p:spPr bwMode="auto">
          <a:xfrm>
            <a:off x="1052513" y="2212975"/>
            <a:ext cx="6624637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 altLang="fr-FR"/>
          </a:p>
        </p:txBody>
      </p:sp>
      <p:pic>
        <p:nvPicPr>
          <p:cNvPr id="3277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575" y="1773238"/>
            <a:ext cx="3051175" cy="457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CH" altLang="fr-FR" sz="3600"/>
              <a:t>On fixe la base avec les rameaux.</a:t>
            </a:r>
          </a:p>
        </p:txBody>
      </p:sp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557338"/>
            <a:ext cx="3706812" cy="2468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79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484313"/>
            <a:ext cx="2833688" cy="425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1"/>
          <p:cNvSpPr txBox="1">
            <a:spLocks noChangeArrowheads="1"/>
          </p:cNvSpPr>
          <p:nvPr/>
        </p:nvSpPr>
        <p:spPr bwMode="auto">
          <a:xfrm>
            <a:off x="457200" y="252413"/>
            <a:ext cx="822960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CH" altLang="fr-FR" sz="3600"/>
              <a:t>Petit à petit, les tiges de départ s’écartent, le fond du panier apparaît</a:t>
            </a:r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44675"/>
            <a:ext cx="2992437" cy="448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2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860550"/>
            <a:ext cx="3649662" cy="243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CH" altLang="fr-FR" sz="4400"/>
              <a:t>Le fond est maintenant terminé.</a:t>
            </a:r>
          </a:p>
        </p:txBody>
      </p:sp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557338"/>
            <a:ext cx="5940425" cy="395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1"/>
          <p:cNvSpPr txBox="1">
            <a:spLocks noChangeArrowheads="1"/>
          </p:cNvSpPr>
          <p:nvPr/>
        </p:nvSpPr>
        <p:spPr bwMode="auto">
          <a:xfrm>
            <a:off x="457200" y="252413"/>
            <a:ext cx="822960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CH" altLang="fr-FR" sz="3600"/>
              <a:t>Il faut maintenant introduire les montants pour faire les côtés du panier.</a:t>
            </a:r>
          </a:p>
        </p:txBody>
      </p:sp>
      <p:pic>
        <p:nvPicPr>
          <p:cNvPr id="3686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484313"/>
            <a:ext cx="3455987" cy="51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135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CH" altLang="fr-FR" sz="2800"/>
              <a:t>Après avoir incisé les tiges pour les plier plus facilement, on les attache pour les mettre en forme.</a:t>
            </a:r>
          </a:p>
        </p:txBody>
      </p:sp>
      <p:pic>
        <p:nvPicPr>
          <p:cNvPr id="3789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8" y="1714500"/>
            <a:ext cx="3222625" cy="483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89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844675"/>
            <a:ext cx="3048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1"/>
          <p:cNvSpPr txBox="1">
            <a:spLocks noChangeArrowheads="1"/>
          </p:cNvSpPr>
          <p:nvPr/>
        </p:nvSpPr>
        <p:spPr bwMode="auto">
          <a:xfrm>
            <a:off x="457200" y="252413"/>
            <a:ext cx="822960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CH" altLang="fr-FR" sz="3600"/>
              <a:t>On peut maintenant commencer à tisser les côtés.</a:t>
            </a:r>
          </a:p>
        </p:txBody>
      </p:sp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3" y="2284413"/>
            <a:ext cx="4429125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91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604963"/>
            <a:ext cx="2873375" cy="431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CH" altLang="fr-FR" sz="3600"/>
              <a:t>Le panier a maintenant la hauteur désirée.</a:t>
            </a:r>
          </a:p>
        </p:txBody>
      </p:sp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125538"/>
            <a:ext cx="3722687" cy="5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85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CH" altLang="fr-FR" sz="3600"/>
              <a:t>On le termine par une bordure.</a:t>
            </a:r>
          </a:p>
        </p:txBody>
      </p:sp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557338"/>
            <a:ext cx="3311525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560513"/>
            <a:ext cx="3313112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Claudine\Dropbox\CIIP Histoire\EN COURS\MR\Photos\Photo Gletterens\P10505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989138"/>
            <a:ext cx="6011863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ZoneTexte 1"/>
          <p:cNvSpPr txBox="1">
            <a:spLocks noChangeArrowheads="1"/>
          </p:cNvSpPr>
          <p:nvPr/>
        </p:nvSpPr>
        <p:spPr bwMode="auto">
          <a:xfrm>
            <a:off x="250825" y="549275"/>
            <a:ext cx="84978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CH" altLang="fr-FR">
                <a:solidFill>
                  <a:schemeClr val="tx1"/>
                </a:solidFill>
              </a:rPr>
              <a:t>Avant de pouvoir travailler les différentes plantes, il faut les préparer en les faisant tremper dans de l’eau.</a:t>
            </a:r>
            <a:r>
              <a:rPr lang="fr-CH" altLang="fr-FR"/>
              <a:t>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1"/>
          <p:cNvSpPr txBox="1">
            <a:spLocks noChangeArrowheads="1"/>
          </p:cNvSpPr>
          <p:nvPr/>
        </p:nvSpPr>
        <p:spPr bwMode="auto">
          <a:xfrm>
            <a:off x="457200" y="252413"/>
            <a:ext cx="822960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CH" altLang="fr-FR" sz="3600"/>
              <a:t>Puis on coupe les tiges qui ont servi de montants.</a:t>
            </a:r>
          </a:p>
        </p:txBody>
      </p:sp>
      <p:pic>
        <p:nvPicPr>
          <p:cNvPr id="4198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557338"/>
            <a:ext cx="8556625" cy="481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CH" altLang="fr-FR" sz="3600"/>
              <a:t>Le panier est terminé. </a:t>
            </a:r>
          </a:p>
        </p:txBody>
      </p:sp>
      <p:pic>
        <p:nvPicPr>
          <p:cNvPr id="430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604963"/>
            <a:ext cx="7489825" cy="499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80963"/>
            <a:ext cx="4464050" cy="669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1"/>
          <p:cNvSpPr txBox="1">
            <a:spLocks noChangeArrowheads="1"/>
          </p:cNvSpPr>
          <p:nvPr/>
        </p:nvSpPr>
        <p:spPr bwMode="auto">
          <a:xfrm>
            <a:off x="457200" y="190500"/>
            <a:ext cx="82296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CH" altLang="fr-FR" sz="4000"/>
              <a:t>Si on le souhaite, on peut encore confectionner des anses.</a:t>
            </a:r>
          </a:p>
        </p:txBody>
      </p:sp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581150"/>
            <a:ext cx="7669212" cy="511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850900"/>
            <a:ext cx="7632700" cy="572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1"/>
          <p:cNvSpPr txBox="1">
            <a:spLocks noChangeArrowheads="1"/>
          </p:cNvSpPr>
          <p:nvPr/>
        </p:nvSpPr>
        <p:spPr bwMode="auto">
          <a:xfrm>
            <a:off x="457200" y="252413"/>
            <a:ext cx="822960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CH" altLang="fr-FR" sz="3600"/>
              <a:t>Il devra encore sécher à l’ombre puis il aura l’aspect du gros panier à l’arrière. </a:t>
            </a:r>
          </a:p>
        </p:txBody>
      </p:sp>
      <p:pic>
        <p:nvPicPr>
          <p:cNvPr id="4710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557338"/>
            <a:ext cx="3476625" cy="521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1"/>
          <p:cNvSpPr txBox="1">
            <a:spLocks noChangeArrowheads="1"/>
          </p:cNvSpPr>
          <p:nvPr/>
        </p:nvSpPr>
        <p:spPr bwMode="auto">
          <a:xfrm>
            <a:off x="457200" y="252413"/>
            <a:ext cx="822960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CH" altLang="fr-FR" sz="3600"/>
              <a:t>Il sera bien utile dans les tâches domestiques.</a:t>
            </a:r>
          </a:p>
        </p:txBody>
      </p:sp>
      <p:pic>
        <p:nvPicPr>
          <p:cNvPr id="4813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508125"/>
            <a:ext cx="7740650" cy="516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/>
        </p:nvGraphicFramePr>
        <p:xfrm>
          <a:off x="1258888" y="931863"/>
          <a:ext cx="7350125" cy="44084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563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937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65053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900" dirty="0">
                          <a:solidFill>
                            <a:schemeClr val="tx1"/>
                          </a:solidFill>
                          <a:effectLst/>
                        </a:rPr>
                        <a:t>Vannerie </a:t>
                      </a:r>
                      <a:r>
                        <a:rPr lang="fr-CH" sz="1900" baseline="0" dirty="0" smtClean="0">
                          <a:solidFill>
                            <a:schemeClr val="tx1"/>
                          </a:solidFill>
                          <a:effectLst/>
                        </a:rPr>
                        <a:t>                                                            </a:t>
                      </a:r>
                      <a:r>
                        <a:rPr lang="fr-CH" sz="1900" dirty="0" smtClean="0">
                          <a:solidFill>
                            <a:schemeClr val="tx1"/>
                          </a:solidFill>
                          <a:effectLst/>
                        </a:rPr>
                        <a:t>Crédits photographiques</a:t>
                      </a:r>
                      <a:endParaRPr lang="fr-CH" sz="1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1862" marR="81862" marT="16372" marB="0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29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CH" sz="1900" dirty="0">
                          <a:solidFill>
                            <a:schemeClr val="tx1"/>
                          </a:solidFill>
                          <a:effectLst/>
                        </a:rPr>
                        <a:t>p. 1</a:t>
                      </a:r>
                      <a:endParaRPr lang="fr-CH" sz="1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1862" marR="81862" marT="16372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CH" sz="1900">
                          <a:effectLst/>
                        </a:rPr>
                        <a:t>-----</a:t>
                      </a:r>
                      <a:endParaRPr lang="fr-CH" sz="1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1862" marR="81862" marT="16372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29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CH" sz="1900" dirty="0">
                          <a:solidFill>
                            <a:schemeClr val="tx1"/>
                          </a:solidFill>
                          <a:effectLst/>
                        </a:rPr>
                        <a:t>p. </a:t>
                      </a:r>
                      <a:r>
                        <a:rPr lang="fr-CH" sz="1900" dirty="0" smtClean="0">
                          <a:solidFill>
                            <a:schemeClr val="tx1"/>
                          </a:solidFill>
                          <a:effectLst/>
                        </a:rPr>
                        <a:t>2-3</a:t>
                      </a:r>
                      <a:endParaRPr lang="fr-CH" sz="1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1862" marR="81862" marT="16372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CH" sz="20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©</a:t>
                      </a:r>
                      <a:r>
                        <a:rPr lang="fr-CH" sz="1900" baseline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Madeleine </a:t>
                      </a:r>
                      <a:r>
                        <a:rPr lang="fr-CH" sz="19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Stanescu</a:t>
                      </a:r>
                      <a:endParaRPr lang="fr-CH" sz="19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81862" marR="81862" marT="16372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29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CH" sz="1900" dirty="0">
                          <a:solidFill>
                            <a:schemeClr val="tx1"/>
                          </a:solidFill>
                          <a:effectLst/>
                        </a:rPr>
                        <a:t>p. </a:t>
                      </a:r>
                      <a:r>
                        <a:rPr lang="fr-CH" sz="1900" dirty="0" smtClean="0">
                          <a:solidFill>
                            <a:schemeClr val="tx1"/>
                          </a:solidFill>
                          <a:effectLst/>
                        </a:rPr>
                        <a:t>4 à 16</a:t>
                      </a:r>
                      <a:endParaRPr lang="fr-CH" sz="1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1862" marR="81862" marT="16372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CH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©</a:t>
                      </a:r>
                      <a:r>
                        <a:rPr lang="fr-CH" sz="19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Michel </a:t>
                      </a:r>
                      <a:r>
                        <a:rPr lang="fr-CH" sz="1900" baseline="0" dirty="0" err="1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Riedo</a:t>
                      </a:r>
                      <a:endParaRPr lang="fr-CH" sz="19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81862" marR="81862" marT="16372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29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CH" sz="1900" dirty="0">
                          <a:solidFill>
                            <a:schemeClr val="tx1"/>
                          </a:solidFill>
                          <a:effectLst/>
                        </a:rPr>
                        <a:t>p. </a:t>
                      </a:r>
                      <a:r>
                        <a:rPr lang="fr-CH" sz="1900" dirty="0" smtClean="0">
                          <a:solidFill>
                            <a:schemeClr val="tx1"/>
                          </a:solidFill>
                          <a:effectLst/>
                        </a:rPr>
                        <a:t>17</a:t>
                      </a:r>
                      <a:endParaRPr lang="fr-CH" sz="1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1862" marR="81862" marT="16372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CH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©</a:t>
                      </a:r>
                      <a:r>
                        <a:rPr lang="fr-CH" sz="19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Madeleine Stanescu</a:t>
                      </a:r>
                      <a:endParaRPr lang="fr-CH" sz="1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1862" marR="81862" marT="16372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29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900" dirty="0">
                          <a:solidFill>
                            <a:schemeClr val="tx1"/>
                          </a:solidFill>
                          <a:effectLst/>
                        </a:rPr>
                        <a:t>p. </a:t>
                      </a:r>
                      <a:r>
                        <a:rPr lang="fr-CH" sz="1900" dirty="0" smtClean="0">
                          <a:solidFill>
                            <a:schemeClr val="tx1"/>
                          </a:solidFill>
                          <a:effectLst/>
                        </a:rPr>
                        <a:t>18 à 24</a:t>
                      </a:r>
                      <a:endParaRPr lang="fr-CH" sz="19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81862" marR="81862" marT="16372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©</a:t>
                      </a:r>
                      <a:r>
                        <a:rPr lang="fr-CH" sz="19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Michel </a:t>
                      </a:r>
                      <a:r>
                        <a:rPr lang="fr-CH" sz="1900" baseline="0" dirty="0" err="1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Riedo</a:t>
                      </a:r>
                      <a:endParaRPr lang="fr-CH" sz="19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81862" marR="81862" marT="16372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29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CH" sz="1900" dirty="0" smtClean="0">
                          <a:solidFill>
                            <a:schemeClr val="tx1"/>
                          </a:solidFill>
                          <a:effectLst/>
                        </a:rPr>
                        <a:t>p. 25</a:t>
                      </a:r>
                      <a:endParaRPr lang="fr-CH" sz="1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1862" marR="81862" marT="16372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CH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©</a:t>
                      </a:r>
                      <a:r>
                        <a:rPr lang="fr-CH" sz="19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Madeleine </a:t>
                      </a:r>
                      <a:r>
                        <a:rPr lang="fr-CH" sz="1900" baseline="0" dirty="0" err="1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Stanescu</a:t>
                      </a:r>
                      <a:endParaRPr lang="fr-CH" sz="19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81862" marR="81862" marT="16372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29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CH" sz="1900" dirty="0">
                          <a:solidFill>
                            <a:schemeClr val="tx1"/>
                          </a:solidFill>
                          <a:effectLst/>
                        </a:rPr>
                        <a:t>p. </a:t>
                      </a:r>
                      <a:r>
                        <a:rPr lang="fr-CH" sz="1900" dirty="0" smtClean="0">
                          <a:solidFill>
                            <a:schemeClr val="tx1"/>
                          </a:solidFill>
                          <a:effectLst/>
                        </a:rPr>
                        <a:t>26 à 28</a:t>
                      </a:r>
                      <a:endParaRPr lang="fr-CH" sz="1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1862" marR="81862" marT="16372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CH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©</a:t>
                      </a:r>
                      <a:r>
                        <a:rPr lang="fr-CH" sz="19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Michel </a:t>
                      </a:r>
                      <a:r>
                        <a:rPr lang="fr-CH" sz="1900" baseline="0" dirty="0" err="1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Riedo</a:t>
                      </a:r>
                      <a:endParaRPr lang="fr-CH" sz="19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81862" marR="81862" marT="16372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29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CH" sz="1900" dirty="0">
                          <a:solidFill>
                            <a:schemeClr val="tx1"/>
                          </a:solidFill>
                          <a:effectLst/>
                        </a:rPr>
                        <a:t>p. </a:t>
                      </a:r>
                      <a:r>
                        <a:rPr lang="fr-CH" sz="1900" dirty="0" smtClean="0">
                          <a:solidFill>
                            <a:schemeClr val="tx1"/>
                          </a:solidFill>
                          <a:effectLst/>
                        </a:rPr>
                        <a:t>29 à 46</a:t>
                      </a:r>
                      <a:endParaRPr lang="fr-CH" sz="1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1862" marR="81862" marT="16372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CH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©Claudine </a:t>
                      </a:r>
                      <a:r>
                        <a:rPr lang="fr-CH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Amstutz</a:t>
                      </a:r>
                      <a:endParaRPr lang="fr-CH" sz="1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1862" marR="81862" marT="16372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Claudine\Dropbox\CIIP Histoire\EN COURS\MR\Photos\Photo Gletterens\P10505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3814763" cy="508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C:\Users\Claudine\Dropbox\CIIP Histoire\EN COURS\MR\Photos\Photo Gletterens\P10505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3141663"/>
            <a:ext cx="4583112" cy="343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ZoneTexte 1"/>
          <p:cNvSpPr txBox="1">
            <a:spLocks noChangeArrowheads="1"/>
          </p:cNvSpPr>
          <p:nvPr/>
        </p:nvSpPr>
        <p:spPr bwMode="auto">
          <a:xfrm>
            <a:off x="4284663" y="908050"/>
            <a:ext cx="44640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CH" altLang="fr-FR">
                <a:solidFill>
                  <a:schemeClr val="tx1"/>
                </a:solidFill>
              </a:rPr>
              <a:t>Cette étape s’appelle le rouissage. Elle permet d’obtenir le liber, une partie de la tige que l’on peut tisser.</a:t>
            </a:r>
          </a:p>
        </p:txBody>
      </p:sp>
      <p:pic>
        <p:nvPicPr>
          <p:cNvPr id="6149" name="Picture 2" descr="C:\Users\Claudine\Dropbox\CIIP Histoire\EN COURS\MR\Photos\Photo Gletterens\P10505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412750"/>
            <a:ext cx="3814763" cy="508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Claudine\Dropbox\CIIP Histoire\EN COURS\MR\Photos\Photo Gletterens\P10505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260350"/>
            <a:ext cx="4699000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ZoneTexte 1"/>
          <p:cNvSpPr txBox="1">
            <a:spLocks noChangeArrowheads="1"/>
          </p:cNvSpPr>
          <p:nvPr/>
        </p:nvSpPr>
        <p:spPr bwMode="auto">
          <a:xfrm>
            <a:off x="5292725" y="476250"/>
            <a:ext cx="34559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CH" altLang="fr-FR">
                <a:solidFill>
                  <a:schemeClr val="tx1"/>
                </a:solidFill>
              </a:rPr>
              <a:t>Liber de saule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Claudine\Dropbox\CIIP Histoire\EN COURS\MR\Photos\Photo Gletterens\P10505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8256587" cy="619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ZoneTexte 1"/>
          <p:cNvSpPr txBox="1">
            <a:spLocks noChangeArrowheads="1"/>
          </p:cNvSpPr>
          <p:nvPr/>
        </p:nvSpPr>
        <p:spPr bwMode="auto">
          <a:xfrm>
            <a:off x="395288" y="6330950"/>
            <a:ext cx="36972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CH" altLang="fr-FR" sz="2800">
                <a:solidFill>
                  <a:schemeClr val="tx1"/>
                </a:solidFill>
              </a:rPr>
              <a:t>Liber de saule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Claudine\Dropbox\CIIP Histoire\EN COURS\MR\Photos\Photo Gletterens\P10505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04813"/>
            <a:ext cx="7740650" cy="580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ZoneTexte 1"/>
          <p:cNvSpPr txBox="1">
            <a:spLocks noChangeArrowheads="1"/>
          </p:cNvSpPr>
          <p:nvPr/>
        </p:nvSpPr>
        <p:spPr bwMode="auto">
          <a:xfrm>
            <a:off x="744538" y="6210300"/>
            <a:ext cx="42481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CH" altLang="fr-FR" sz="2800">
                <a:solidFill>
                  <a:schemeClr val="tx1"/>
                </a:solidFill>
              </a:rPr>
              <a:t>Liber de houblon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Claudine\Dropbox\CIIP Histoire\EN COURS\MR\Photos\Photo Gletterens\P10505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0350"/>
            <a:ext cx="8509000" cy="638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ZoneTexte 1"/>
          <p:cNvSpPr txBox="1">
            <a:spLocks noChangeArrowheads="1"/>
          </p:cNvSpPr>
          <p:nvPr/>
        </p:nvSpPr>
        <p:spPr bwMode="auto">
          <a:xfrm>
            <a:off x="395288" y="549275"/>
            <a:ext cx="33845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CH" altLang="fr-FR" sz="2800"/>
              <a:t>Liber de ronces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hème Office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</TotalTime>
  <Words>412</Words>
  <Application>Microsoft Office PowerPoint</Application>
  <PresentationFormat>Affichage à l'écran (4:3)</PresentationFormat>
  <Paragraphs>78</Paragraphs>
  <Slides>47</Slides>
  <Notes>21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47</vt:i4>
      </vt:variant>
    </vt:vector>
  </HeadingPairs>
  <TitlesOfParts>
    <vt:vector size="52" baseType="lpstr">
      <vt:lpstr>Arial</vt:lpstr>
      <vt:lpstr>Microsoft YaHei</vt:lpstr>
      <vt:lpstr>Times New Roman</vt:lpstr>
      <vt:lpstr>Calibri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Vannerie</dc:title>
  <dc:creator>Michel</dc:creator>
  <cp:lastModifiedBy>Favre Zeiser Nancy</cp:lastModifiedBy>
  <cp:revision>58</cp:revision>
  <cp:lastPrinted>1601-01-01T00:00:00Z</cp:lastPrinted>
  <dcterms:created xsi:type="dcterms:W3CDTF">2012-01-12T13:44:18Z</dcterms:created>
  <dcterms:modified xsi:type="dcterms:W3CDTF">2023-01-24T08:00:32Z</dcterms:modified>
</cp:coreProperties>
</file>