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</p:sldIdLst>
  <p:sldSz cx="9144000" cy="6858000" type="screen4x3"/>
  <p:notesSz cx="6858000" cy="9144000"/>
  <p:defaultTextStyle>
    <a:defPPr>
      <a:defRPr lang="fr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12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CDA521-355D-4E7F-BD6D-3C5B604F474F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53907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31BCD6-183C-4646-9ED3-8CC6869D9416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700827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C98F47-20E2-4E97-91AB-056ABF9C081D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420080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A4957-BD07-468B-AEB0-216FC31846A3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72882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2509E5-FBBE-48C4-A65A-9067D82F5CFE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3310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FABAE1-DAAC-4CE9-A063-45556F61CEE4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87765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EC9864-611E-4BC2-A91E-E5627592CC9D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81026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8CF72-5680-4367-AB7D-3F00E9F77FE0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85144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7E56DF-D066-471D-8C57-BF6E80ED270B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9111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2FA96D-DC12-46E0-9500-92FB7876C522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72302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379EC-0AA5-4C63-9887-7321AA8B209D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396516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fr-FR" smtClean="0"/>
              <a:t>Cliquez pour modifier les styles du texte du masque</a:t>
            </a:r>
          </a:p>
          <a:p>
            <a:pPr lvl="1"/>
            <a:r>
              <a:rPr lang="fr-CH" altLang="fr-FR" smtClean="0"/>
              <a:t>Deuxième niveau</a:t>
            </a:r>
          </a:p>
          <a:p>
            <a:pPr lvl="2"/>
            <a:r>
              <a:rPr lang="fr-CH" altLang="fr-FR" smtClean="0"/>
              <a:t>Troisième niveau</a:t>
            </a:r>
          </a:p>
          <a:p>
            <a:pPr lvl="3"/>
            <a:r>
              <a:rPr lang="fr-CH" altLang="fr-FR" smtClean="0"/>
              <a:t>Quatrième niveau</a:t>
            </a:r>
          </a:p>
          <a:p>
            <a:pPr lvl="4"/>
            <a:r>
              <a:rPr lang="fr-CH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44683F-B734-41ED-9C89-541EE16B6879}" type="slidenum">
              <a:rPr lang="fr-CH" altLang="fr-FR"/>
              <a:pPr/>
              <a:t>‹N°›</a:t>
            </a:fld>
            <a:endParaRPr lang="fr-CH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628775"/>
            <a:ext cx="7772400" cy="1470025"/>
          </a:xfrm>
        </p:spPr>
        <p:txBody>
          <a:bodyPr/>
          <a:lstStyle/>
          <a:p>
            <a:pPr eaLnBrk="1" hangingPunct="1"/>
            <a:r>
              <a:rPr lang="fr-CH" altLang="fr-FR" smtClean="0">
                <a:ea typeface="ＭＳ Ｐゴシック" panose="020B0600070205080204" pitchFamily="34" charset="-128"/>
              </a:rPr>
              <a:t>Moissonner au Néolithique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3"/>
          <p:cNvSpPr>
            <a:spLocks noGrp="1"/>
          </p:cNvSpPr>
          <p:nvPr>
            <p:ph type="title"/>
          </p:nvPr>
        </p:nvSpPr>
        <p:spPr>
          <a:xfrm>
            <a:off x="488950" y="5157788"/>
            <a:ext cx="8229600" cy="1143000"/>
          </a:xfrm>
        </p:spPr>
        <p:txBody>
          <a:bodyPr/>
          <a:lstStyle/>
          <a:p>
            <a:r>
              <a:rPr lang="fr-FR" altLang="fr-FR" sz="1800" smtClean="0">
                <a:ea typeface="ＭＳ Ｐゴシック" panose="020B0600070205080204" pitchFamily="34" charset="-128"/>
              </a:rPr>
              <a:t>Araire tiré par deux bovins attelés avec un joug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229350" y="5876925"/>
            <a:ext cx="1511300" cy="315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fr-CH" altLang="fr-FR" sz="1100">
                <a:latin typeface="Garamond" panose="02020404030301010803" pitchFamily="18" charset="0"/>
              </a:rPr>
              <a:t>Val Camonica, Italie</a:t>
            </a:r>
            <a:endParaRPr lang="fr-FR" altLang="fr-FR" sz="1800"/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49275"/>
            <a:ext cx="7110412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17513"/>
            <a:ext cx="7716838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ZoneTexte 2"/>
          <p:cNvSpPr txBox="1">
            <a:spLocks noChangeArrowheads="1"/>
          </p:cNvSpPr>
          <p:nvPr/>
        </p:nvSpPr>
        <p:spPr bwMode="auto">
          <a:xfrm>
            <a:off x="1692275" y="6021388"/>
            <a:ext cx="6911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1800"/>
              <a:t>Traces de labour laissés par un araire Castaneda (GR)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fr-FR" sz="4000" smtClean="0">
                <a:ea typeface="ＭＳ Ｐゴシック" panose="020B0600070205080204" pitchFamily="34" charset="-128"/>
              </a:rPr>
              <a:t>A l’aide d’une faucille,</a:t>
            </a:r>
            <a:br>
              <a:rPr lang="fr-CH" altLang="fr-FR" sz="4000" smtClean="0">
                <a:ea typeface="ＭＳ Ｐゴシック" panose="020B0600070205080204" pitchFamily="34" charset="-128"/>
              </a:rPr>
            </a:br>
            <a:r>
              <a:rPr lang="fr-CH" altLang="fr-FR" sz="4000" smtClean="0">
                <a:ea typeface="ＭＳ Ｐゴシック" panose="020B0600070205080204" pitchFamily="34" charset="-128"/>
              </a:rPr>
              <a:t>on coupe les tiges des céréales.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6525" y="2565400"/>
            <a:ext cx="1470025" cy="2413000"/>
          </a:xfrm>
          <a:noFill/>
        </p:spPr>
      </p:pic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16113"/>
            <a:ext cx="2597150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539750" y="6157913"/>
            <a:ext cx="1728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H" altLang="fr-FR" sz="1800"/>
              <a:t>Auvernier (NE)</a:t>
            </a:r>
          </a:p>
        </p:txBody>
      </p:sp>
      <p:sp>
        <p:nvSpPr>
          <p:cNvPr id="5126" name="Text Box 10"/>
          <p:cNvSpPr txBox="1">
            <a:spLocks noChangeArrowheads="1"/>
          </p:cNvSpPr>
          <p:nvPr/>
        </p:nvSpPr>
        <p:spPr bwMode="auto">
          <a:xfrm>
            <a:off x="4067175" y="6157913"/>
            <a:ext cx="165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H" altLang="fr-FR" sz="1800"/>
              <a:t>Egolzwil (LU)</a:t>
            </a:r>
          </a:p>
        </p:txBody>
      </p:sp>
      <p:pic>
        <p:nvPicPr>
          <p:cNvPr id="512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2016125"/>
            <a:ext cx="1066800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686800" cy="1143000"/>
          </a:xfrm>
        </p:spPr>
        <p:txBody>
          <a:bodyPr/>
          <a:lstStyle/>
          <a:p>
            <a:pPr eaLnBrk="1" hangingPunct="1"/>
            <a:r>
              <a:rPr lang="fr-CH" altLang="fr-FR" sz="4000" smtClean="0">
                <a:ea typeface="ＭＳ Ｐゴシック" panose="020B0600070205080204" pitchFamily="34" charset="-128"/>
              </a:rPr>
              <a:t>À l’aide d’un couteau à moissonner,</a:t>
            </a:r>
            <a:br>
              <a:rPr lang="fr-CH" altLang="fr-FR" sz="4000" smtClean="0">
                <a:ea typeface="ＭＳ Ｐゴシック" panose="020B0600070205080204" pitchFamily="34" charset="-128"/>
              </a:rPr>
            </a:br>
            <a:r>
              <a:rPr lang="fr-CH" altLang="fr-FR" sz="4000" smtClean="0">
                <a:ea typeface="ＭＳ Ｐゴシック" panose="020B0600070205080204" pitchFamily="34" charset="-128"/>
              </a:rPr>
              <a:t>on ne coupe que les épis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2636838"/>
            <a:ext cx="2952750" cy="2355850"/>
          </a:xfrm>
          <a:noFill/>
        </p:spPr>
      </p:pic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1835150" y="6021388"/>
            <a:ext cx="165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H" altLang="fr-FR" sz="1800"/>
              <a:t>Montilier (NE)</a:t>
            </a:r>
          </a:p>
        </p:txBody>
      </p:sp>
      <p:pic>
        <p:nvPicPr>
          <p:cNvPr id="614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9500"/>
            <a:ext cx="4681537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524000" y="1397000"/>
          <a:ext cx="6096000" cy="3663950"/>
        </p:xfrm>
        <a:graphic>
          <a:graphicData uri="http://schemas.openxmlformats.org/drawingml/2006/table">
            <a:tbl>
              <a:tblPr/>
              <a:tblGrid>
                <a:gridCol w="103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1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H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Nourriture </a:t>
                      </a:r>
                      <a:r>
                        <a:rPr kumimoji="0" lang="fr-CH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Agriculture Moissonner </a:t>
                      </a:r>
                      <a:r>
                        <a:rPr kumimoji="0" lang="fr-CH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au Néolithique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                                        Crédits photographiques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5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---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4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Photo issue de la brochure rédigée pour la candidature de "Sites préhistoriques palafittiques autour des Alpes" à l’UNESCO, cordialement fournie par le Swiss Coordination Group UNESCO Palafittes"</a:t>
                      </a:r>
                      <a:endParaRPr kumimoji="0" lang="fr-CH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4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Photo issue de la brochure rédigée pour la candidature de "Sites préhistoriques palafittiques autour des Alpes" à l’UNESCO, cordialement fournie par le Swiss Coordination Group UNESCO Palafittes"</a:t>
                      </a:r>
                      <a:endParaRPr kumimoji="0" lang="fr-CH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1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arenR"/>
                        <a:tabLst/>
                      </a:pPr>
                      <a:r>
                        <a:rPr kumimoji="0" lang="fr-FR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©</a:t>
                      </a:r>
                      <a:r>
                        <a:rPr kumimoji="0" lang="fr-FR" altLang="fr-F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Laténium</a:t>
                      </a:r>
                      <a:r>
                        <a:rPr kumimoji="0" lang="fr-FR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, Neuchâtel 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arenR"/>
                        <a:tabLst/>
                      </a:pPr>
                      <a:r>
                        <a:rPr kumimoji="0" lang="fr-FR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et c) Photos issues de la brochure rédigée pour la candidature de "Sites préhistoriques </a:t>
                      </a:r>
                      <a:r>
                        <a:rPr kumimoji="0" lang="fr-FR" altLang="fr-F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palafittiques</a:t>
                      </a:r>
                      <a:r>
                        <a:rPr kumimoji="0" lang="fr-FR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autour des Alpes" à l’UNESCO, cordialement fournies par le </a:t>
                      </a:r>
                      <a:r>
                        <a:rPr kumimoji="0" lang="fr-FR" altLang="fr-F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Swiss</a:t>
                      </a:r>
                      <a:r>
                        <a:rPr kumimoji="0" lang="fr-FR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Coordination Group UNESCO Palafittes«  /</a:t>
                      </a:r>
                      <a:endParaRPr kumimoji="0" lang="fr-CH" altLang="fr-F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1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alt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arenR"/>
                        <a:tabLst/>
                      </a:pPr>
                      <a:r>
                        <a:rPr kumimoji="0" lang="fr-FR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©</a:t>
                      </a:r>
                      <a:r>
                        <a:rPr kumimoji="0" lang="fr-FR" altLang="fr-F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Laténium</a:t>
                      </a:r>
                      <a:r>
                        <a:rPr kumimoji="0" lang="fr-FR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, Neuchâtel 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arenR"/>
                        <a:tabLst/>
                      </a:pPr>
                      <a:r>
                        <a:rPr kumimoji="0" lang="fr-FR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Photos issues de la brochure rédigée pour la candidature de "Sites préhistoriques </a:t>
                      </a:r>
                      <a:r>
                        <a:rPr kumimoji="0" lang="fr-FR" altLang="fr-F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palafittiques</a:t>
                      </a:r>
                      <a:r>
                        <a:rPr kumimoji="0" lang="fr-FR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autour des Alpes" à l’UNESCO, cordialement fournies par le </a:t>
                      </a:r>
                      <a:r>
                        <a:rPr kumimoji="0" lang="fr-FR" altLang="fr-F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Swiss</a:t>
                      </a:r>
                      <a:r>
                        <a:rPr kumimoji="0" lang="fr-FR" alt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Coordination Group UNESCO Palafittes«  /</a:t>
                      </a:r>
                      <a:endParaRPr kumimoji="0" lang="fr-CH" altLang="fr-F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200</Words>
  <Application>Microsoft Office PowerPoint</Application>
  <PresentationFormat>Affichage à l'écran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ＭＳ Ｐゴシック</vt:lpstr>
      <vt:lpstr>Calibri</vt:lpstr>
      <vt:lpstr>Garamond</vt:lpstr>
      <vt:lpstr>Modèle par défaut</vt:lpstr>
      <vt:lpstr>Moissonner au Néolithique</vt:lpstr>
      <vt:lpstr>Araire tiré par deux bovins attelés avec un joug</vt:lpstr>
      <vt:lpstr>Présentation PowerPoint</vt:lpstr>
      <vt:lpstr>A l’aide d’une faucille, on coupe les tiges des céréales.</vt:lpstr>
      <vt:lpstr>À l’aide d’un couteau à moissonner, on ne coupe que les épis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Moissonner au Néolithique</dc:title>
  <dc:creator>Michel</dc:creator>
  <cp:lastModifiedBy>Favre Zeiser Nancy</cp:lastModifiedBy>
  <cp:revision>26</cp:revision>
  <dcterms:created xsi:type="dcterms:W3CDTF">2012-01-18T08:14:40Z</dcterms:created>
  <dcterms:modified xsi:type="dcterms:W3CDTF">2023-01-24T07:44:27Z</dcterms:modified>
</cp:coreProperties>
</file>